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4"/>
  </p:notesMasterIdLst>
  <p:handoutMasterIdLst>
    <p:handoutMasterId r:id="rId25"/>
  </p:handoutMasterIdLst>
  <p:sldIdLst>
    <p:sldId id="295" r:id="rId2"/>
    <p:sldId id="321" r:id="rId3"/>
    <p:sldId id="315" r:id="rId4"/>
    <p:sldId id="322" r:id="rId5"/>
    <p:sldId id="699" r:id="rId6"/>
    <p:sldId id="701" r:id="rId7"/>
    <p:sldId id="703" r:id="rId8"/>
    <p:sldId id="706" r:id="rId9"/>
    <p:sldId id="700" r:id="rId10"/>
    <p:sldId id="312" r:id="rId11"/>
    <p:sldId id="702" r:id="rId12"/>
    <p:sldId id="705" r:id="rId13"/>
    <p:sldId id="319" r:id="rId14"/>
    <p:sldId id="314" r:id="rId15"/>
    <p:sldId id="318" r:id="rId16"/>
    <p:sldId id="302" r:id="rId17"/>
    <p:sldId id="303" r:id="rId18"/>
    <p:sldId id="704" r:id="rId19"/>
    <p:sldId id="316" r:id="rId20"/>
    <p:sldId id="310" r:id="rId21"/>
    <p:sldId id="291" r:id="rId22"/>
    <p:sldId id="301" r:id="rId23"/>
  </p:sldIdLst>
  <p:sldSz cx="9144000" cy="6858000" type="screen4x3"/>
  <p:notesSz cx="6858000" cy="9144000"/>
  <p:defaultTextStyle>
    <a:defPPr>
      <a:defRPr lang="en-GB"/>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p:defaultTextStyle>
  <p:extLst>
    <p:ext uri="{EFAFB233-063F-42B5-8137-9DF3F51BA10A}">
      <p15:sldGuideLst xmlns:p15="http://schemas.microsoft.com/office/powerpoint/2012/main">
        <p15:guide id="1" orient="horz" pos="235">
          <p15:clr>
            <a:srgbClr val="A4A3A4"/>
          </p15:clr>
        </p15:guide>
        <p15:guide id="2" orient="horz" pos="4106">
          <p15:clr>
            <a:srgbClr val="A4A3A4"/>
          </p15:clr>
        </p15:guide>
        <p15:guide id="3" orient="horz" pos="2394">
          <p15:clr>
            <a:srgbClr val="A4A3A4"/>
          </p15:clr>
        </p15:guide>
        <p15:guide id="4" orient="horz" pos="901">
          <p15:clr>
            <a:srgbClr val="A4A3A4"/>
          </p15:clr>
        </p15:guide>
        <p15:guide id="5" orient="horz" pos="1620">
          <p15:clr>
            <a:srgbClr val="A4A3A4"/>
          </p15:clr>
        </p15:guide>
        <p15:guide id="6" orient="horz" pos="3009">
          <p15:clr>
            <a:srgbClr val="A4A3A4"/>
          </p15:clr>
        </p15:guide>
        <p15:guide id="7" pos="358">
          <p15:clr>
            <a:srgbClr val="A4A3A4"/>
          </p15:clr>
        </p15:guide>
        <p15:guide id="8" pos="5227">
          <p15:clr>
            <a:srgbClr val="A4A3A4"/>
          </p15:clr>
        </p15:guide>
        <p15:guide id="9" pos="631">
          <p15:clr>
            <a:srgbClr val="A4A3A4"/>
          </p15:clr>
        </p15:guide>
        <p15:guide id="10" pos="1542">
          <p15:clr>
            <a:srgbClr val="A4A3A4"/>
          </p15:clr>
        </p15:guide>
        <p15:guide id="11" pos="3681">
          <p15:clr>
            <a:srgbClr val="A4A3A4"/>
          </p15:clr>
        </p15:guide>
        <p15:guide id="12" pos="2052">
          <p15:clr>
            <a:srgbClr val="A4A3A4"/>
          </p15:clr>
        </p15:guide>
        <p15:guide id="13" pos="535">
          <p15:clr>
            <a:srgbClr val="A4A3A4"/>
          </p15:clr>
        </p15:guide>
        <p15:guide id="14" pos="2356">
          <p15:clr>
            <a:srgbClr val="A4A3A4"/>
          </p15:clr>
        </p15:guide>
        <p15:guide id="15" pos="5577">
          <p15:clr>
            <a:srgbClr val="A4A3A4"/>
          </p15:clr>
        </p15:guide>
        <p15:guide id="16" pos="947">
          <p15:clr>
            <a:srgbClr val="A4A3A4"/>
          </p15:clr>
        </p15:guide>
        <p15:guide id="17" pos="4687">
          <p15:clr>
            <a:srgbClr val="A4A3A4"/>
          </p15:clr>
        </p15:guide>
        <p15:guide id="18" pos="446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esters, V. (WAKZ)" initials="HV(" lastIdx="3" clrIdx="0">
    <p:extLst>
      <p:ext uri="{19B8F6BF-5375-455C-9EA6-DF929625EA0E}">
        <p15:presenceInfo xmlns:p15="http://schemas.microsoft.com/office/powerpoint/2012/main" userId="S::v.heesters@lumc.nl::f70e10b3-303d-4a60-bfd1-3d76fe1ba1e0" providerId="AD"/>
      </p:ext>
    </p:extLst>
  </p:cmAuthor>
  <p:cmAuthor id="2" name="Sophie Jansen" initials="SJ"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66"/>
    <a:srgbClr val="FF8D7B"/>
    <a:srgbClr val="F39200"/>
    <a:srgbClr val="B4E6FF"/>
    <a:srgbClr val="B3DEF5"/>
    <a:srgbClr val="B3E5FE"/>
    <a:srgbClr val="BEEAFF"/>
    <a:srgbClr val="B4E5FF"/>
    <a:srgbClr val="C8DFFF"/>
    <a:srgbClr val="B4D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Stijl, thema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ijl, licht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0" autoAdjust="0"/>
    <p:restoredTop sz="84552" autoAdjust="0"/>
  </p:normalViewPr>
  <p:slideViewPr>
    <p:cSldViewPr snapToGrid="0" snapToObjects="1" showGuides="1">
      <p:cViewPr varScale="1">
        <p:scale>
          <a:sx n="110" d="100"/>
          <a:sy n="110" d="100"/>
        </p:scale>
        <p:origin x="1698" y="102"/>
      </p:cViewPr>
      <p:guideLst>
        <p:guide orient="horz" pos="235"/>
        <p:guide orient="horz" pos="4106"/>
        <p:guide orient="horz" pos="2394"/>
        <p:guide orient="horz" pos="901"/>
        <p:guide orient="horz" pos="1620"/>
        <p:guide orient="horz" pos="3009"/>
        <p:guide pos="358"/>
        <p:guide pos="5227"/>
        <p:guide pos="631"/>
        <p:guide pos="1542"/>
        <p:guide pos="3681"/>
        <p:guide pos="2052"/>
        <p:guide pos="535"/>
        <p:guide pos="2356"/>
        <p:guide pos="5577"/>
        <p:guide pos="947"/>
        <p:guide pos="4687"/>
        <p:guide pos="4467"/>
      </p:guideLst>
    </p:cSldViewPr>
  </p:slideViewPr>
  <p:notesTextViewPr>
    <p:cViewPr>
      <p:scale>
        <a:sx n="100" d="100"/>
        <a:sy n="100" d="100"/>
      </p:scale>
      <p:origin x="0" y="0"/>
    </p:cViewPr>
  </p:notesTextViewPr>
  <p:sorterViewPr>
    <p:cViewPr>
      <p:scale>
        <a:sx n="110" d="100"/>
        <a:sy n="110" d="100"/>
      </p:scale>
      <p:origin x="0" y="0"/>
    </p:cViewPr>
  </p:sorter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26T09:12:00.783" idx="1">
    <p:pos x="10" y="10"/>
    <p:text>vermijden term 'audit' op aanraden Henriette, wordt dit door verpleegkundigen vaak gezien als wat dreigend / veroordelend. --&gt; videoreflectie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0-26T17:32:00.516" idx="3">
    <p:pos x="10" y="10"/>
    <p:text>Andere vragen om discussie op gang te brengen?</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0-26T17:31:30.451" idx="2">
    <p:pos x="10" y="10"/>
    <p:text>Misschien contactgegevens, en dat ze bij suggesties altijd even kunnen mailen!</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528638" y="153988"/>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49155" name="Rectangle 3"/>
          <p:cNvSpPr>
            <a:spLocks noGrp="1" noChangeArrowheads="1"/>
          </p:cNvSpPr>
          <p:nvPr>
            <p:ph type="dt" sz="quarter" idx="1"/>
          </p:nvPr>
        </p:nvSpPr>
        <p:spPr bwMode="auto">
          <a:xfrm>
            <a:off x="3811588" y="153988"/>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endParaRPr lang="en-GB"/>
          </a:p>
        </p:txBody>
      </p:sp>
      <p:sp>
        <p:nvSpPr>
          <p:cNvPr id="49156" name="Rectangle 4"/>
          <p:cNvSpPr>
            <a:spLocks noGrp="1" noChangeArrowheads="1"/>
          </p:cNvSpPr>
          <p:nvPr>
            <p:ph type="ftr" sz="quarter" idx="2"/>
          </p:nvPr>
        </p:nvSpPr>
        <p:spPr bwMode="auto">
          <a:xfrm>
            <a:off x="528638" y="838200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49157" name="Rectangle 5"/>
          <p:cNvSpPr>
            <a:spLocks noGrp="1" noChangeArrowheads="1"/>
          </p:cNvSpPr>
          <p:nvPr>
            <p:ph type="sldNum" sz="quarter" idx="3"/>
          </p:nvPr>
        </p:nvSpPr>
        <p:spPr bwMode="auto">
          <a:xfrm>
            <a:off x="3811588" y="838200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fld id="{E8C5BD47-55D6-1344-B91F-7C24D2E19559}" type="slidenum">
              <a:rPr lang="en-GB"/>
              <a:pPr/>
              <a:t>‹#›</a:t>
            </a:fld>
            <a:endParaRPr lang="en-GB" sz="1200">
              <a:latin typeface="Times" charset="0"/>
            </a:endParaRPr>
          </a:p>
        </p:txBody>
      </p:sp>
    </p:spTree>
    <p:extLst>
      <p:ext uri="{BB962C8B-B14F-4D97-AF65-F5344CB8AC3E}">
        <p14:creationId xmlns:p14="http://schemas.microsoft.com/office/powerpoint/2010/main" val="10513746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528638" y="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9219" name="Rectangle 3"/>
          <p:cNvSpPr>
            <a:spLocks noGrp="1" noChangeArrowheads="1"/>
          </p:cNvSpPr>
          <p:nvPr>
            <p:ph type="dt" idx="1"/>
          </p:nvPr>
        </p:nvSpPr>
        <p:spPr bwMode="auto">
          <a:xfrm>
            <a:off x="3811588" y="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lvl1pPr>
          </a:lstStyle>
          <a:p>
            <a:endParaRPr lang="en-GB"/>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222" name="Rectangle 6"/>
          <p:cNvSpPr>
            <a:spLocks noGrp="1" noChangeArrowheads="1"/>
          </p:cNvSpPr>
          <p:nvPr>
            <p:ph type="ftr" sz="quarter" idx="4"/>
          </p:nvPr>
        </p:nvSpPr>
        <p:spPr bwMode="auto">
          <a:xfrm>
            <a:off x="528638" y="852805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lvl1pPr>
          </a:lstStyle>
          <a:p>
            <a:endParaRPr lang="en-GB"/>
          </a:p>
        </p:txBody>
      </p:sp>
      <p:sp>
        <p:nvSpPr>
          <p:cNvPr id="9223" name="Rectangle 7"/>
          <p:cNvSpPr>
            <a:spLocks noGrp="1" noChangeArrowheads="1"/>
          </p:cNvSpPr>
          <p:nvPr>
            <p:ph type="sldNum" sz="quarter" idx="5"/>
          </p:nvPr>
        </p:nvSpPr>
        <p:spPr bwMode="auto">
          <a:xfrm>
            <a:off x="3811588" y="8528050"/>
            <a:ext cx="25146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000">
                <a:latin typeface="Arial" charset="0"/>
              </a:defRPr>
            </a:lvl1pPr>
          </a:lstStyle>
          <a:p>
            <a:fld id="{92BE362E-78BA-324A-8038-5482DADFDF7D}" type="slidenum">
              <a:rPr lang="en-GB"/>
              <a:pPr/>
              <a:t>‹#›</a:t>
            </a:fld>
            <a:endParaRPr lang="en-GB" sz="1200">
              <a:latin typeface="Times" charset="0"/>
            </a:endParaRPr>
          </a:p>
        </p:txBody>
      </p:sp>
    </p:spTree>
    <p:extLst>
      <p:ext uri="{BB962C8B-B14F-4D97-AF65-F5344CB8AC3E}">
        <p14:creationId xmlns:p14="http://schemas.microsoft.com/office/powerpoint/2010/main" val="2978951265"/>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4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3</a:t>
            </a:fld>
            <a:endParaRPr lang="en-GB" sz="1200">
              <a:latin typeface="Times" charset="0"/>
            </a:endParaRPr>
          </a:p>
        </p:txBody>
      </p:sp>
    </p:spTree>
    <p:extLst>
      <p:ext uri="{BB962C8B-B14F-4D97-AF65-F5344CB8AC3E}">
        <p14:creationId xmlns:p14="http://schemas.microsoft.com/office/powerpoint/2010/main" val="2987199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Arial" charset="0"/>
                <a:ea typeface="ＭＳ Ｐゴシック" charset="0"/>
                <a:cs typeface="+mn-cs"/>
              </a:rPr>
              <a:t>Audit is the testing of current practice against previously established guidelines or benchmarks.</a:t>
            </a:r>
          </a:p>
          <a:p>
            <a:pPr lvl="0"/>
            <a:r>
              <a:rPr lang="en-US" sz="1400" kern="1200" dirty="0">
                <a:solidFill>
                  <a:schemeClr val="tx1"/>
                </a:solidFill>
                <a:effectLst/>
                <a:latin typeface="Arial" charset="0"/>
                <a:ea typeface="ＭＳ Ｐゴシック" charset="0"/>
                <a:cs typeface="+mn-cs"/>
              </a:rPr>
              <a:t>Research is aimed at the discovery of new knowledge that is intended to ultimately help establish guidelines. </a:t>
            </a:r>
          </a:p>
          <a:p>
            <a:pPr lvl="1"/>
            <a:r>
              <a:rPr lang="en-US" sz="1200" kern="1200" dirty="0">
                <a:solidFill>
                  <a:schemeClr val="tx1"/>
                </a:solidFill>
                <a:effectLst/>
                <a:latin typeface="Arial" charset="0"/>
                <a:ea typeface="ＭＳ Ｐゴシック" charset="0"/>
                <a:cs typeface="+mn-cs"/>
              </a:rPr>
              <a:t>Previous informed consent is a prerequisite for research but not for audit. </a:t>
            </a:r>
          </a:p>
          <a:p>
            <a:pPr lvl="0"/>
            <a:r>
              <a:rPr lang="en-US" sz="1400" kern="1200" dirty="0">
                <a:solidFill>
                  <a:schemeClr val="tx1"/>
                </a:solidFill>
                <a:effectLst/>
                <a:latin typeface="Arial" charset="0"/>
                <a:ea typeface="ＭＳ Ｐゴシック" charset="0"/>
                <a:cs typeface="+mn-cs"/>
              </a:rPr>
              <a:t>The goal of auditing is to discuss interventions and guidelines in order to improve how specific procedures are carried out. </a:t>
            </a:r>
          </a:p>
          <a:p>
            <a:pPr lvl="0"/>
            <a:endParaRPr lang="en-US" sz="1400" kern="1200" dirty="0">
              <a:solidFill>
                <a:schemeClr val="tx1"/>
              </a:solidFill>
              <a:effectLst/>
              <a:latin typeface="Arial" charset="0"/>
              <a:ea typeface="ＭＳ Ｐゴシック" charset="0"/>
              <a:cs typeface="+mn-cs"/>
            </a:endParaRPr>
          </a:p>
          <a:p>
            <a:pPr lvl="0"/>
            <a:r>
              <a:rPr lang="en-US" sz="1400" kern="1200" dirty="0">
                <a:solidFill>
                  <a:schemeClr val="tx1"/>
                </a:solidFill>
                <a:effectLst/>
                <a:latin typeface="Arial" charset="0"/>
                <a:ea typeface="ＭＳ Ｐゴシック" charset="0"/>
                <a:cs typeface="+mn-cs"/>
              </a:rPr>
              <a:t>Using video recording during audits has several benefits:</a:t>
            </a:r>
          </a:p>
          <a:p>
            <a:pPr lvl="1"/>
            <a:r>
              <a:rPr lang="en-US" sz="1200" kern="1200" dirty="0">
                <a:solidFill>
                  <a:schemeClr val="tx1"/>
                </a:solidFill>
                <a:effectLst/>
                <a:latin typeface="Arial" charset="0"/>
                <a:ea typeface="ＭＳ Ｐゴシック" charset="0"/>
                <a:cs typeface="+mn-cs"/>
              </a:rPr>
              <a:t>Second opportunity for a post-brief</a:t>
            </a:r>
          </a:p>
          <a:p>
            <a:pPr lvl="1"/>
            <a:r>
              <a:rPr lang="en-US" sz="1200" kern="1200" dirty="0">
                <a:solidFill>
                  <a:schemeClr val="tx1"/>
                </a:solidFill>
                <a:effectLst/>
                <a:latin typeface="Arial" charset="0"/>
                <a:ea typeface="ＭＳ Ｐゴシック" charset="0"/>
                <a:cs typeface="+mn-cs"/>
              </a:rPr>
              <a:t>More providers can participate and learn</a:t>
            </a:r>
          </a:p>
          <a:p>
            <a:pPr lvl="1"/>
            <a:r>
              <a:rPr lang="en-US" sz="1200" kern="1200" dirty="0">
                <a:solidFill>
                  <a:schemeClr val="tx1"/>
                </a:solidFill>
                <a:effectLst/>
                <a:latin typeface="Arial" charset="0"/>
                <a:ea typeface="ＭＳ Ｐゴシック" charset="0"/>
                <a:cs typeface="+mn-cs"/>
              </a:rPr>
              <a:t>Not subject to recall bias</a:t>
            </a:r>
          </a:p>
          <a:p>
            <a:pPr lvl="1"/>
            <a:r>
              <a:rPr lang="en-US" sz="1200" kern="1200" dirty="0">
                <a:solidFill>
                  <a:schemeClr val="tx1"/>
                </a:solidFill>
                <a:effectLst/>
                <a:latin typeface="Arial" charset="0"/>
                <a:ea typeface="ＭＳ Ｐゴシック" charset="0"/>
                <a:cs typeface="+mn-cs"/>
              </a:rPr>
              <a:t>Improvement in teamwork</a:t>
            </a:r>
          </a:p>
          <a:p>
            <a:pPr lvl="0"/>
            <a:endParaRPr lang="en-US" sz="1400" kern="1200" dirty="0">
              <a:solidFill>
                <a:schemeClr val="tx1"/>
              </a:solidFill>
              <a:effectLst/>
              <a:latin typeface="Arial" charset="0"/>
              <a:ea typeface="ＭＳ Ｐゴシック" charset="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kern="1200" dirty="0">
                <a:solidFill>
                  <a:schemeClr val="tx1"/>
                </a:solidFill>
                <a:effectLst/>
                <a:latin typeface="Arial" charset="0"/>
                <a:ea typeface="ＭＳ Ｐゴシック" charset="0"/>
                <a:cs typeface="+mn-cs"/>
              </a:rPr>
              <a:t>Successful audits require a safe learning environment. Important prerequisites for a safe learning environment include a blame-free, shame-free environment focusing on the benefits for learning and improving, proper information about the goal of audits, involvement of providers, and secured storage of recordings</a:t>
            </a:r>
          </a:p>
          <a:p>
            <a:pPr lvl="0"/>
            <a:endParaRPr lang="en-US" sz="1400" kern="1200" dirty="0">
              <a:solidFill>
                <a:schemeClr val="tx1"/>
              </a:solidFill>
              <a:effectLst/>
              <a:latin typeface="Arial" charset="0"/>
              <a:ea typeface="ＭＳ Ｐゴシック" charset="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kern="1200" dirty="0">
                <a:solidFill>
                  <a:schemeClr val="tx1"/>
                </a:solidFill>
                <a:effectLst/>
                <a:latin typeface="Arial" charset="0"/>
                <a:ea typeface="ＭＳ Ｐゴシック" charset="0"/>
                <a:cs typeface="+mn-cs"/>
              </a:rPr>
              <a:t>During audits, staff members suggested further adaptations to improve the process of auditing. As such, providers that were involved in the stabilization are now informed beforehand and offered the opportunity to watch the recordings before the audit, or to prepare the audit together with the coordinator. Furthermore, stabilizations are only discussed when at least one of the involved providers can be present during the audit to provide extra information about the stabilization. This allows for more open discussions about the best care for the infant in the specific situation. Last, stabilizations are preferably not discussed the morning after a nightshift of one of the involved providers, as tiredness due to a (stressful) night shift may influence how feedback is received.</a:t>
            </a:r>
          </a:p>
          <a:p>
            <a:endParaRPr lang="en-US"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16</a:t>
            </a:fld>
            <a:endParaRPr lang="en-GB" sz="1200">
              <a:latin typeface="Times" charset="0"/>
            </a:endParaRPr>
          </a:p>
        </p:txBody>
      </p:sp>
    </p:spTree>
    <p:extLst>
      <p:ext uri="{BB962C8B-B14F-4D97-AF65-F5344CB8AC3E}">
        <p14:creationId xmlns:p14="http://schemas.microsoft.com/office/powerpoint/2010/main" val="186225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Subjective, retrospective recall following the hectic few minutes of trauma resuscitation is likely to be flawed. Video recordings of trauma reception and resuscitation can be audited using objective criteria or specific performance indicators.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Analysis of multiple video- recorded resuscitations may provide general quality-improvement changes that could reduce frequent trauma resuscitation errors or identify system failures.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Provides an unbiased documentation of clinical skills and judgements during specific procedures.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To systematically identify and quantify variations in practice occurring during procedures.</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Ability to use real-time collection of physiological measurements in conjunction with video recording, which is useful in reviewing procedures.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Assist in accurate documentation, as studies have found that documentation of the procedure may vary from the actual intervention seen on the video (Finer et al. 2010).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To critically evaluate current practice.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To evaluate whether current guideline recommendations are still appropriate.</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To assess potential new approaches to certain procedures.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Although the presence of a video recorder or glasses may alter the conduct of the people performing the procedure, this is usually change for the better.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The recorder is unobtrusive and does not interfere with the procedure.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Recordings are unalterable provide extremely objective data.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400" kern="1200" dirty="0">
                <a:solidFill>
                  <a:schemeClr val="tx1"/>
                </a:solidFill>
                <a:effectLst/>
                <a:latin typeface="Arial" charset="0"/>
                <a:ea typeface="ＭＳ Ｐゴシック" charset="0"/>
                <a:cs typeface="+mn-cs"/>
              </a:rPr>
              <a:t>Lead to general quality improvement changes that could reduce errors or identify system failures.</a:t>
            </a:r>
            <a:endParaRPr lang="en-US" dirty="0"/>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US" dirty="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17</a:t>
            </a:fld>
            <a:endParaRPr lang="en-GB" sz="1200">
              <a:latin typeface="Times" charset="0"/>
            </a:endParaRPr>
          </a:p>
        </p:txBody>
      </p:sp>
    </p:spTree>
    <p:extLst>
      <p:ext uri="{BB962C8B-B14F-4D97-AF65-F5344CB8AC3E}">
        <p14:creationId xmlns:p14="http://schemas.microsoft.com/office/powerpoint/2010/main" val="4238485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18</a:t>
            </a:fld>
            <a:endParaRPr lang="en-GB" sz="1200">
              <a:latin typeface="Times" charset="0"/>
            </a:endParaRPr>
          </a:p>
        </p:txBody>
      </p:sp>
    </p:spTree>
    <p:extLst>
      <p:ext uri="{BB962C8B-B14F-4D97-AF65-F5344CB8AC3E}">
        <p14:creationId xmlns:p14="http://schemas.microsoft.com/office/powerpoint/2010/main" val="2959687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19</a:t>
            </a:fld>
            <a:endParaRPr lang="en-GB" sz="1200">
              <a:latin typeface="Times" charset="0"/>
            </a:endParaRPr>
          </a:p>
        </p:txBody>
      </p:sp>
    </p:spTree>
    <p:extLst>
      <p:ext uri="{BB962C8B-B14F-4D97-AF65-F5344CB8AC3E}">
        <p14:creationId xmlns:p14="http://schemas.microsoft.com/office/powerpoint/2010/main" val="136383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6"/>
                </a:solidFill>
              </a:rPr>
              <a:t>How: </a:t>
            </a:r>
          </a:p>
          <a:p>
            <a:r>
              <a:rPr lang="en-US" dirty="0">
                <a:solidFill>
                  <a:schemeClr val="accent6"/>
                </a:solidFill>
              </a:rPr>
              <a:t>Debrief with the factory, on track, combining all their inputs</a:t>
            </a:r>
          </a:p>
          <a:p>
            <a:r>
              <a:rPr lang="en-US" dirty="0">
                <a:solidFill>
                  <a:schemeClr val="accent6"/>
                </a:solidFill>
              </a:rPr>
              <a:t>One of the most data driven sports in history. </a:t>
            </a:r>
          </a:p>
          <a:p>
            <a:r>
              <a:rPr lang="en-US" dirty="0">
                <a:solidFill>
                  <a:schemeClr val="accent6"/>
                </a:solidFill>
              </a:rPr>
              <a:t>Over 200 sensors that collect data on the car for analysis</a:t>
            </a:r>
            <a:endParaRPr lang="nl-NL" dirty="0">
              <a:solidFill>
                <a:schemeClr val="accent6"/>
              </a:solidFill>
            </a:endParaRPr>
          </a:p>
          <a:p>
            <a:endParaRPr lang="nl-NL" dirty="0"/>
          </a:p>
          <a:p>
            <a:r>
              <a:rPr lang="en-US" sz="1400" dirty="0">
                <a:solidFill>
                  <a:schemeClr val="accent6"/>
                </a:solidFill>
              </a:rPr>
              <a:t>Dynamic</a:t>
            </a:r>
          </a:p>
          <a:p>
            <a:r>
              <a:rPr lang="en-US" sz="1400" dirty="0">
                <a:solidFill>
                  <a:schemeClr val="accent6"/>
                </a:solidFill>
              </a:rPr>
              <a:t>Multi-disciplinary</a:t>
            </a:r>
          </a:p>
          <a:p>
            <a:r>
              <a:rPr lang="en-US" sz="1400" dirty="0">
                <a:solidFill>
                  <a:schemeClr val="accent6"/>
                </a:solidFill>
              </a:rPr>
              <a:t>Exciting </a:t>
            </a:r>
          </a:p>
          <a:p>
            <a:r>
              <a:rPr lang="en-US" sz="1400" dirty="0">
                <a:solidFill>
                  <a:schemeClr val="accent6"/>
                </a:solidFill>
              </a:rPr>
              <a:t>Fast </a:t>
            </a:r>
            <a:endParaRPr lang="nl-NL" sz="1400" dirty="0">
              <a:solidFill>
                <a:schemeClr val="accent6"/>
              </a:solidFill>
            </a:endParaRPr>
          </a:p>
          <a:p>
            <a:endParaRPr lang="nl-NL" dirty="0"/>
          </a:p>
          <a:p>
            <a:r>
              <a:rPr lang="nl-NL" dirty="0" err="1"/>
              <a:t>https</a:t>
            </a:r>
            <a:r>
              <a:rPr lang="nl-NL" dirty="0"/>
              <a:t>://www.mercedesamgf1.com/en/</a:t>
            </a:r>
            <a:r>
              <a:rPr lang="nl-NL" dirty="0" err="1"/>
              <a:t>news</a:t>
            </a:r>
            <a:r>
              <a:rPr lang="nl-NL" dirty="0"/>
              <a:t>/2018/03/insight-how-an-f1-team-debriefs-after-a-race/ </a:t>
            </a:r>
          </a:p>
          <a:p>
            <a:endParaRPr lang="nl-NL" dirty="0"/>
          </a:p>
          <a:p>
            <a:r>
              <a:rPr lang="nl-NL" dirty="0" err="1"/>
              <a:t>Before</a:t>
            </a:r>
            <a:r>
              <a:rPr lang="nl-NL" dirty="0"/>
              <a:t> I walk </a:t>
            </a:r>
            <a:r>
              <a:rPr lang="nl-NL" dirty="0" err="1"/>
              <a:t>you</a:t>
            </a:r>
            <a:r>
              <a:rPr lang="nl-NL" dirty="0"/>
              <a:t> </a:t>
            </a:r>
            <a:r>
              <a:rPr lang="nl-NL" dirty="0" err="1"/>
              <a:t>trough</a:t>
            </a:r>
            <a:r>
              <a:rPr lang="nl-NL" dirty="0"/>
              <a:t> </a:t>
            </a:r>
            <a:r>
              <a:rPr lang="nl-NL" dirty="0" err="1"/>
              <a:t>the</a:t>
            </a:r>
            <a:r>
              <a:rPr lang="nl-NL" dirty="0"/>
              <a:t> steps </a:t>
            </a:r>
            <a:r>
              <a:rPr lang="nl-NL" dirty="0" err="1"/>
              <a:t>our</a:t>
            </a:r>
            <a:r>
              <a:rPr lang="nl-NL" dirty="0"/>
              <a:t> </a:t>
            </a:r>
            <a:r>
              <a:rPr lang="nl-NL" dirty="0" err="1"/>
              <a:t>department</a:t>
            </a:r>
            <a:r>
              <a:rPr lang="nl-NL" dirty="0"/>
              <a:t> has taken </a:t>
            </a:r>
            <a:r>
              <a:rPr lang="nl-NL" dirty="0" err="1"/>
              <a:t>to</a:t>
            </a:r>
            <a:r>
              <a:rPr lang="nl-NL" dirty="0"/>
              <a:t> </a:t>
            </a:r>
            <a:r>
              <a:rPr lang="nl-NL" dirty="0" err="1"/>
              <a:t>come</a:t>
            </a:r>
            <a:r>
              <a:rPr lang="nl-NL" dirty="0"/>
              <a:t> </a:t>
            </a:r>
            <a:r>
              <a:rPr lang="nl-NL" dirty="0" err="1"/>
              <a:t>to</a:t>
            </a:r>
            <a:r>
              <a:rPr lang="nl-NL" dirty="0"/>
              <a:t> </a:t>
            </a:r>
            <a:r>
              <a:rPr lang="nl-NL" dirty="0" err="1"/>
              <a:t>this</a:t>
            </a:r>
            <a:r>
              <a:rPr lang="nl-NL" dirty="0"/>
              <a:t>, I want </a:t>
            </a:r>
            <a:r>
              <a:rPr lang="nl-NL" dirty="0" err="1"/>
              <a:t>to</a:t>
            </a:r>
            <a:r>
              <a:rPr lang="nl-NL" dirty="0"/>
              <a:t> start </a:t>
            </a:r>
            <a:r>
              <a:rPr lang="nl-NL" dirty="0" err="1"/>
              <a:t>with</a:t>
            </a:r>
            <a:r>
              <a:rPr lang="nl-NL" dirty="0"/>
              <a:t> </a:t>
            </a:r>
            <a:r>
              <a:rPr lang="nl-NL" dirty="0" err="1"/>
              <a:t>explaining</a:t>
            </a:r>
            <a:r>
              <a:rPr lang="nl-NL" dirty="0"/>
              <a:t> </a:t>
            </a:r>
            <a:r>
              <a:rPr lang="nl-NL" dirty="0" err="1"/>
              <a:t>the</a:t>
            </a:r>
            <a:r>
              <a:rPr lang="nl-NL" dirty="0"/>
              <a:t> goal of video </a:t>
            </a:r>
            <a:r>
              <a:rPr lang="nl-NL" dirty="0" err="1"/>
              <a:t>reflection</a:t>
            </a:r>
            <a:r>
              <a:rPr lang="nl-NL" dirty="0"/>
              <a:t> </a:t>
            </a:r>
            <a:r>
              <a:rPr lang="nl-NL" dirty="0" err="1"/>
              <a:t>with</a:t>
            </a:r>
            <a:r>
              <a:rPr lang="nl-NL" dirty="0"/>
              <a:t> </a:t>
            </a:r>
            <a:r>
              <a:rPr lang="nl-NL" dirty="0" err="1"/>
              <a:t>an</a:t>
            </a:r>
            <a:r>
              <a:rPr lang="nl-NL" dirty="0"/>
              <a:t> </a:t>
            </a:r>
            <a:r>
              <a:rPr lang="nl-NL" dirty="0" err="1"/>
              <a:t>example</a:t>
            </a:r>
            <a:r>
              <a:rPr lang="nl-NL" dirty="0"/>
              <a:t> of </a:t>
            </a:r>
            <a:r>
              <a:rPr lang="nl-NL" dirty="0" err="1"/>
              <a:t>Formula</a:t>
            </a:r>
            <a:r>
              <a:rPr lang="nl-NL" dirty="0"/>
              <a:t> 1. It is a sport </a:t>
            </a:r>
            <a:r>
              <a:rPr lang="nl-NL" dirty="0" err="1"/>
              <a:t>that</a:t>
            </a:r>
            <a:r>
              <a:rPr lang="nl-NL" dirty="0"/>
              <a:t> has </a:t>
            </a:r>
            <a:r>
              <a:rPr lang="nl-NL" dirty="0" err="1"/>
              <a:t>an</a:t>
            </a:r>
            <a:r>
              <a:rPr lang="nl-NL" dirty="0"/>
              <a:t> </a:t>
            </a:r>
            <a:r>
              <a:rPr lang="nl-NL" dirty="0" err="1"/>
              <a:t>emergent</a:t>
            </a:r>
            <a:r>
              <a:rPr lang="nl-NL" dirty="0"/>
              <a:t> nature, </a:t>
            </a:r>
            <a:r>
              <a:rPr lang="nl-NL" dirty="0" err="1"/>
              <a:t>it</a:t>
            </a:r>
            <a:r>
              <a:rPr lang="nl-NL" dirty="0"/>
              <a:t> is </a:t>
            </a:r>
            <a:r>
              <a:rPr lang="nl-NL" dirty="0" err="1"/>
              <a:t>very</a:t>
            </a:r>
            <a:r>
              <a:rPr lang="nl-NL" dirty="0"/>
              <a:t> </a:t>
            </a:r>
            <a:r>
              <a:rPr lang="nl-NL" dirty="0" err="1"/>
              <a:t>dynamic</a:t>
            </a:r>
            <a:r>
              <a:rPr lang="nl-NL" dirty="0"/>
              <a:t>, </a:t>
            </a:r>
            <a:r>
              <a:rPr lang="nl-NL" dirty="0" err="1"/>
              <a:t>and</a:t>
            </a:r>
            <a:r>
              <a:rPr lang="nl-NL" dirty="0"/>
              <a:t> </a:t>
            </a:r>
            <a:r>
              <a:rPr lang="nl-NL" dirty="0" err="1"/>
              <a:t>many</a:t>
            </a:r>
            <a:r>
              <a:rPr lang="nl-NL" dirty="0"/>
              <a:t> factors (</a:t>
            </a:r>
            <a:r>
              <a:rPr lang="nl-NL" dirty="0" err="1"/>
              <a:t>also</a:t>
            </a:r>
            <a:r>
              <a:rPr lang="nl-NL" dirty="0"/>
              <a:t> </a:t>
            </a:r>
            <a:r>
              <a:rPr lang="nl-NL" dirty="0" err="1"/>
              <a:t>some</a:t>
            </a:r>
            <a:r>
              <a:rPr lang="nl-NL" dirty="0"/>
              <a:t> </a:t>
            </a:r>
            <a:r>
              <a:rPr lang="nl-NL" dirty="0" err="1"/>
              <a:t>that</a:t>
            </a:r>
            <a:r>
              <a:rPr lang="nl-NL" dirty="0"/>
              <a:t> </a:t>
            </a:r>
            <a:r>
              <a:rPr lang="nl-NL" dirty="0" err="1"/>
              <a:t>you</a:t>
            </a:r>
            <a:r>
              <a:rPr lang="nl-NL" dirty="0"/>
              <a:t> </a:t>
            </a:r>
            <a:r>
              <a:rPr lang="nl-NL" dirty="0" err="1"/>
              <a:t>can’t</a:t>
            </a:r>
            <a:r>
              <a:rPr lang="nl-NL" dirty="0"/>
              <a:t> </a:t>
            </a:r>
            <a:r>
              <a:rPr lang="nl-NL" dirty="0" err="1"/>
              <a:t>influence</a:t>
            </a:r>
            <a:r>
              <a:rPr lang="nl-NL" dirty="0"/>
              <a:t>) have </a:t>
            </a:r>
            <a:r>
              <a:rPr lang="nl-NL" dirty="0" err="1"/>
              <a:t>an</a:t>
            </a:r>
            <a:r>
              <a:rPr lang="nl-NL" dirty="0"/>
              <a:t> effect on </a:t>
            </a:r>
            <a:r>
              <a:rPr lang="nl-NL" dirty="0" err="1"/>
              <a:t>the</a:t>
            </a:r>
            <a:r>
              <a:rPr lang="nl-NL" dirty="0"/>
              <a:t> </a:t>
            </a:r>
            <a:r>
              <a:rPr lang="nl-NL" dirty="0" err="1"/>
              <a:t>outcome</a:t>
            </a:r>
            <a:r>
              <a:rPr lang="nl-NL" dirty="0"/>
              <a:t>. For </a:t>
            </a:r>
            <a:r>
              <a:rPr lang="nl-NL" dirty="0" err="1"/>
              <a:t>the</a:t>
            </a:r>
            <a:r>
              <a:rPr lang="nl-NL" dirty="0"/>
              <a:t> fans, look at </a:t>
            </a:r>
            <a:r>
              <a:rPr lang="nl-NL" dirty="0" err="1"/>
              <a:t>the</a:t>
            </a:r>
            <a:r>
              <a:rPr lang="nl-NL" dirty="0"/>
              <a:t> </a:t>
            </a:r>
            <a:r>
              <a:rPr lang="nl-NL" dirty="0" err="1"/>
              <a:t>final</a:t>
            </a:r>
            <a:r>
              <a:rPr lang="nl-NL" dirty="0"/>
              <a:t> grand prix of </a:t>
            </a:r>
            <a:r>
              <a:rPr lang="nl-NL" dirty="0" err="1"/>
              <a:t>this</a:t>
            </a:r>
            <a:r>
              <a:rPr lang="nl-NL" dirty="0"/>
              <a:t> </a:t>
            </a:r>
            <a:r>
              <a:rPr lang="nl-NL" dirty="0" err="1"/>
              <a:t>year</a:t>
            </a:r>
            <a:r>
              <a:rPr lang="nl-NL" dirty="0"/>
              <a:t>, </a:t>
            </a:r>
            <a:r>
              <a:rPr lang="nl-NL" dirty="0" err="1"/>
              <a:t>where</a:t>
            </a:r>
            <a:r>
              <a:rPr lang="nl-NL" dirty="0"/>
              <a:t> Max Verstappen won </a:t>
            </a:r>
            <a:r>
              <a:rPr lang="nl-NL" dirty="0" err="1"/>
              <a:t>the</a:t>
            </a:r>
            <a:r>
              <a:rPr lang="nl-NL" dirty="0"/>
              <a:t> race; </a:t>
            </a:r>
            <a:r>
              <a:rPr lang="nl-NL" dirty="0" err="1"/>
              <a:t>this</a:t>
            </a:r>
            <a:r>
              <a:rPr lang="nl-NL" dirty="0"/>
              <a:t> was a </a:t>
            </a:r>
            <a:r>
              <a:rPr lang="nl-NL" dirty="0" err="1"/>
              <a:t>very</a:t>
            </a:r>
            <a:r>
              <a:rPr lang="nl-NL" dirty="0"/>
              <a:t> </a:t>
            </a:r>
            <a:r>
              <a:rPr lang="nl-NL" dirty="0" err="1"/>
              <a:t>unexpected</a:t>
            </a:r>
            <a:r>
              <a:rPr lang="nl-NL" dirty="0"/>
              <a:t> </a:t>
            </a:r>
            <a:r>
              <a:rPr lang="nl-NL" dirty="0" err="1"/>
              <a:t>outcome</a:t>
            </a:r>
            <a:r>
              <a:rPr lang="nl-NL" dirty="0"/>
              <a:t>. </a:t>
            </a:r>
            <a:r>
              <a:rPr lang="nl-NL" dirty="0" err="1"/>
              <a:t>To</a:t>
            </a:r>
            <a:r>
              <a:rPr lang="nl-NL" dirty="0"/>
              <a:t> win </a:t>
            </a:r>
            <a:r>
              <a:rPr lang="nl-NL" dirty="0" err="1"/>
              <a:t>the</a:t>
            </a:r>
            <a:r>
              <a:rPr lang="nl-NL" dirty="0"/>
              <a:t> race, </a:t>
            </a:r>
            <a:r>
              <a:rPr lang="nl-NL" dirty="0" err="1"/>
              <a:t>the</a:t>
            </a:r>
            <a:r>
              <a:rPr lang="nl-NL" dirty="0"/>
              <a:t> drivers </a:t>
            </a:r>
            <a:r>
              <a:rPr lang="nl-NL" dirty="0" err="1"/>
              <a:t>work</a:t>
            </a:r>
            <a:r>
              <a:rPr lang="nl-NL" dirty="0"/>
              <a:t> </a:t>
            </a:r>
            <a:r>
              <a:rPr lang="nl-NL" dirty="0" err="1"/>
              <a:t>together</a:t>
            </a:r>
            <a:r>
              <a:rPr lang="nl-NL" dirty="0"/>
              <a:t> </a:t>
            </a:r>
            <a:r>
              <a:rPr lang="nl-NL" dirty="0" err="1"/>
              <a:t>with</a:t>
            </a:r>
            <a:r>
              <a:rPr lang="nl-NL" dirty="0"/>
              <a:t> </a:t>
            </a:r>
            <a:r>
              <a:rPr lang="nl-NL" dirty="0" err="1"/>
              <a:t>all</a:t>
            </a:r>
            <a:r>
              <a:rPr lang="nl-NL" dirty="0"/>
              <a:t> </a:t>
            </a:r>
            <a:r>
              <a:rPr lang="nl-NL" dirty="0" err="1"/>
              <a:t>the</a:t>
            </a:r>
            <a:r>
              <a:rPr lang="nl-NL" dirty="0"/>
              <a:t> </a:t>
            </a:r>
            <a:r>
              <a:rPr lang="nl-NL" dirty="0" err="1"/>
              <a:t>people</a:t>
            </a:r>
            <a:r>
              <a:rPr lang="nl-NL" dirty="0"/>
              <a:t> on track, </a:t>
            </a:r>
            <a:r>
              <a:rPr lang="nl-NL" dirty="0" err="1"/>
              <a:t>the</a:t>
            </a:r>
            <a:r>
              <a:rPr lang="nl-NL" dirty="0"/>
              <a:t> engineers </a:t>
            </a:r>
            <a:r>
              <a:rPr lang="nl-NL" dirty="0" err="1"/>
              <a:t>and</a:t>
            </a:r>
            <a:r>
              <a:rPr lang="nl-NL" dirty="0"/>
              <a:t> </a:t>
            </a:r>
            <a:r>
              <a:rPr lang="nl-NL" dirty="0" err="1"/>
              <a:t>mechanics</a:t>
            </a:r>
            <a:r>
              <a:rPr lang="nl-NL" dirty="0"/>
              <a:t> in </a:t>
            </a:r>
            <a:r>
              <a:rPr lang="nl-NL" dirty="0" err="1"/>
              <a:t>the</a:t>
            </a:r>
            <a:r>
              <a:rPr lang="nl-NL" dirty="0"/>
              <a:t> </a:t>
            </a:r>
            <a:r>
              <a:rPr lang="nl-NL" dirty="0" err="1"/>
              <a:t>factory</a:t>
            </a:r>
            <a:r>
              <a:rPr lang="nl-NL" dirty="0"/>
              <a:t> </a:t>
            </a:r>
            <a:r>
              <a:rPr lang="nl-NL" dirty="0" err="1"/>
              <a:t>and</a:t>
            </a:r>
            <a:r>
              <a:rPr lang="nl-NL" dirty="0"/>
              <a:t> </a:t>
            </a:r>
            <a:r>
              <a:rPr lang="nl-NL" dirty="0" err="1"/>
              <a:t>many</a:t>
            </a:r>
            <a:r>
              <a:rPr lang="nl-NL" dirty="0"/>
              <a:t> </a:t>
            </a:r>
            <a:r>
              <a:rPr lang="nl-NL" dirty="0" err="1"/>
              <a:t>others</a:t>
            </a:r>
            <a:r>
              <a:rPr lang="nl-NL" dirty="0"/>
              <a:t>. </a:t>
            </a:r>
          </a:p>
          <a:p>
            <a:endParaRPr lang="nl-NL" dirty="0"/>
          </a:p>
          <a:p>
            <a:r>
              <a:rPr lang="nl-NL" dirty="0" err="1"/>
              <a:t>So</a:t>
            </a:r>
            <a:r>
              <a:rPr lang="nl-NL" dirty="0"/>
              <a:t> </a:t>
            </a:r>
            <a:r>
              <a:rPr lang="nl-NL" dirty="0" err="1"/>
              <a:t>how</a:t>
            </a:r>
            <a:r>
              <a:rPr lang="nl-NL" dirty="0"/>
              <a:t> do </a:t>
            </a:r>
            <a:r>
              <a:rPr lang="nl-NL" dirty="0" err="1"/>
              <a:t>you</a:t>
            </a:r>
            <a:r>
              <a:rPr lang="nl-NL" dirty="0"/>
              <a:t> win a race? </a:t>
            </a:r>
            <a:r>
              <a:rPr lang="nl-NL" dirty="0" err="1"/>
              <a:t>Formula</a:t>
            </a:r>
            <a:r>
              <a:rPr lang="nl-NL" dirty="0"/>
              <a:t> 1 is </a:t>
            </a:r>
            <a:r>
              <a:rPr lang="nl-NL" dirty="0" err="1"/>
              <a:t>one</a:t>
            </a:r>
            <a:r>
              <a:rPr lang="nl-NL" dirty="0"/>
              <a:t> </a:t>
            </a:r>
            <a:r>
              <a:rPr lang="nl-NL" dirty="0" err="1"/>
              <a:t>the</a:t>
            </a:r>
            <a:r>
              <a:rPr lang="nl-NL" dirty="0"/>
              <a:t> most data </a:t>
            </a:r>
            <a:r>
              <a:rPr lang="nl-NL" dirty="0" err="1"/>
              <a:t>driven</a:t>
            </a:r>
            <a:r>
              <a:rPr lang="nl-NL" dirty="0"/>
              <a:t> </a:t>
            </a:r>
            <a:r>
              <a:rPr lang="nl-NL" dirty="0" err="1"/>
              <a:t>sports</a:t>
            </a:r>
            <a:r>
              <a:rPr lang="nl-NL" dirty="0"/>
              <a:t> in </a:t>
            </a:r>
            <a:r>
              <a:rPr lang="nl-NL" dirty="0" err="1"/>
              <a:t>history</a:t>
            </a:r>
            <a:r>
              <a:rPr lang="nl-NL" dirty="0"/>
              <a:t>. A </a:t>
            </a:r>
            <a:r>
              <a:rPr lang="nl-NL" dirty="0" err="1"/>
              <a:t>car</a:t>
            </a:r>
            <a:r>
              <a:rPr lang="nl-NL" dirty="0"/>
              <a:t> has over 200 sensors </a:t>
            </a:r>
            <a:r>
              <a:rPr lang="nl-NL" dirty="0" err="1"/>
              <a:t>that</a:t>
            </a:r>
            <a:r>
              <a:rPr lang="nl-NL" dirty="0"/>
              <a:t> </a:t>
            </a:r>
            <a:r>
              <a:rPr lang="nl-NL" dirty="0" err="1"/>
              <a:t>genenerate</a:t>
            </a:r>
            <a:r>
              <a:rPr lang="nl-NL" dirty="0"/>
              <a:t> data </a:t>
            </a:r>
            <a:r>
              <a:rPr lang="nl-NL" dirty="0" err="1"/>
              <a:t>during</a:t>
            </a:r>
            <a:r>
              <a:rPr lang="nl-NL" dirty="0"/>
              <a:t> </a:t>
            </a:r>
            <a:r>
              <a:rPr lang="nl-NL" dirty="0" err="1"/>
              <a:t>the</a:t>
            </a:r>
            <a:r>
              <a:rPr lang="nl-NL" dirty="0"/>
              <a:t> race. </a:t>
            </a:r>
            <a:r>
              <a:rPr lang="nl-NL" dirty="0" err="1"/>
              <a:t>and</a:t>
            </a:r>
            <a:r>
              <a:rPr lang="nl-NL" dirty="0"/>
              <a:t> </a:t>
            </a:r>
            <a:r>
              <a:rPr lang="nl-NL" dirty="0" err="1"/>
              <a:t>the</a:t>
            </a:r>
            <a:r>
              <a:rPr lang="nl-NL" dirty="0"/>
              <a:t> </a:t>
            </a:r>
            <a:r>
              <a:rPr lang="nl-NL" dirty="0" err="1"/>
              <a:t>key</a:t>
            </a:r>
            <a:r>
              <a:rPr lang="nl-NL" dirty="0"/>
              <a:t> </a:t>
            </a:r>
            <a:r>
              <a:rPr lang="nl-NL" dirty="0" err="1"/>
              <a:t>to</a:t>
            </a:r>
            <a:r>
              <a:rPr lang="nl-NL" dirty="0"/>
              <a:t> win is </a:t>
            </a:r>
            <a:r>
              <a:rPr lang="nl-NL" dirty="0" err="1"/>
              <a:t>to</a:t>
            </a:r>
            <a:r>
              <a:rPr lang="nl-NL" dirty="0"/>
              <a:t> </a:t>
            </a:r>
            <a:r>
              <a:rPr lang="nl-NL" dirty="0" err="1"/>
              <a:t>analyze</a:t>
            </a:r>
            <a:r>
              <a:rPr lang="nl-NL" dirty="0"/>
              <a:t> </a:t>
            </a:r>
            <a:r>
              <a:rPr lang="nl-NL" dirty="0" err="1"/>
              <a:t>and</a:t>
            </a:r>
            <a:r>
              <a:rPr lang="nl-NL" dirty="0"/>
              <a:t> </a:t>
            </a:r>
            <a:r>
              <a:rPr lang="nl-NL" dirty="0" err="1"/>
              <a:t>interpret</a:t>
            </a:r>
            <a:r>
              <a:rPr lang="nl-NL" dirty="0"/>
              <a:t> </a:t>
            </a:r>
            <a:r>
              <a:rPr lang="nl-NL" dirty="0" err="1"/>
              <a:t>that</a:t>
            </a:r>
            <a:r>
              <a:rPr lang="nl-NL" dirty="0"/>
              <a:t> data. </a:t>
            </a:r>
            <a:r>
              <a:rPr lang="nl-NL" dirty="0" err="1"/>
              <a:t>And</a:t>
            </a:r>
            <a:r>
              <a:rPr lang="nl-NL" dirty="0"/>
              <a:t> </a:t>
            </a:r>
            <a:r>
              <a:rPr lang="nl-NL" dirty="0" err="1"/>
              <a:t>that</a:t>
            </a:r>
            <a:r>
              <a:rPr lang="nl-NL" dirty="0"/>
              <a:t> is </a:t>
            </a:r>
            <a:r>
              <a:rPr lang="nl-NL" dirty="0" err="1"/>
              <a:t>why</a:t>
            </a:r>
            <a:r>
              <a:rPr lang="nl-NL" dirty="0"/>
              <a:t> </a:t>
            </a:r>
            <a:r>
              <a:rPr lang="nl-NL" dirty="0" err="1"/>
              <a:t>formula</a:t>
            </a:r>
            <a:r>
              <a:rPr lang="nl-NL" dirty="0"/>
              <a:t> 1 has </a:t>
            </a:r>
            <a:r>
              <a:rPr lang="nl-NL" dirty="0" err="1"/>
              <a:t>many</a:t>
            </a:r>
            <a:r>
              <a:rPr lang="nl-NL" dirty="0"/>
              <a:t>, </a:t>
            </a:r>
            <a:r>
              <a:rPr lang="nl-NL" dirty="0" err="1"/>
              <a:t>many</a:t>
            </a:r>
            <a:r>
              <a:rPr lang="nl-NL" dirty="0"/>
              <a:t> team </a:t>
            </a:r>
            <a:r>
              <a:rPr lang="nl-NL" dirty="0" err="1"/>
              <a:t>debriefs</a:t>
            </a:r>
            <a:r>
              <a:rPr lang="nl-NL" dirty="0"/>
              <a:t> </a:t>
            </a:r>
            <a:r>
              <a:rPr lang="nl-NL" dirty="0" err="1"/>
              <a:t>with</a:t>
            </a:r>
            <a:r>
              <a:rPr lang="nl-NL" dirty="0"/>
              <a:t> </a:t>
            </a:r>
            <a:r>
              <a:rPr lang="nl-NL" dirty="0" err="1"/>
              <a:t>the</a:t>
            </a:r>
            <a:r>
              <a:rPr lang="nl-NL" dirty="0"/>
              <a:t> team, </a:t>
            </a:r>
            <a:r>
              <a:rPr lang="nl-NL" sz="1400" b="0" i="0" u="none" strike="noStrike" kern="1200" dirty="0" err="1">
                <a:solidFill>
                  <a:schemeClr val="tx1"/>
                </a:solidFill>
                <a:effectLst/>
                <a:latin typeface="Arial" charset="0"/>
                <a:ea typeface="ＭＳ Ｐゴシック" charset="0"/>
                <a:cs typeface="+mn-cs"/>
              </a:rPr>
              <a:t>combining</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their</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inputs</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and</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perspectives</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to</a:t>
            </a:r>
            <a:r>
              <a:rPr lang="nl-NL" sz="1400" b="0" i="0" u="none" strike="noStrike" kern="1200" dirty="0">
                <a:solidFill>
                  <a:schemeClr val="tx1"/>
                </a:solidFill>
                <a:effectLst/>
                <a:latin typeface="Arial" charset="0"/>
                <a:ea typeface="ＭＳ Ｐゴシック" charset="0"/>
                <a:cs typeface="+mn-cs"/>
              </a:rPr>
              <a:t> showcase a full </a:t>
            </a:r>
            <a:r>
              <a:rPr lang="nl-NL" sz="1400" b="0" i="0" u="none" strike="noStrike" kern="1200" dirty="0" err="1">
                <a:solidFill>
                  <a:schemeClr val="tx1"/>
                </a:solidFill>
                <a:effectLst/>
                <a:latin typeface="Arial" charset="0"/>
                <a:ea typeface="ＭＳ Ｐゴシック" charset="0"/>
                <a:cs typeface="+mn-cs"/>
              </a:rPr>
              <a:t>overview</a:t>
            </a:r>
            <a:r>
              <a:rPr lang="nl-NL" sz="1400" b="0" i="0" u="none" strike="noStrike" kern="1200" dirty="0">
                <a:solidFill>
                  <a:schemeClr val="tx1"/>
                </a:solidFill>
                <a:effectLst/>
                <a:latin typeface="Arial" charset="0"/>
                <a:ea typeface="ＭＳ Ｐゴシック" charset="0"/>
                <a:cs typeface="+mn-cs"/>
              </a:rPr>
              <a:t> of </a:t>
            </a:r>
            <a:r>
              <a:rPr lang="nl-NL" sz="1400" b="0" i="0" u="none" strike="noStrike" kern="1200" dirty="0" err="1">
                <a:solidFill>
                  <a:schemeClr val="tx1"/>
                </a:solidFill>
                <a:effectLst/>
                <a:latin typeface="Arial" charset="0"/>
                <a:ea typeface="ＭＳ Ｐゴシック" charset="0"/>
                <a:cs typeface="+mn-cs"/>
              </a:rPr>
              <a:t>exactly</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what</a:t>
            </a:r>
            <a:r>
              <a:rPr lang="nl-NL" sz="1400" b="0" i="0" u="none" strike="noStrike" kern="1200" dirty="0">
                <a:solidFill>
                  <a:schemeClr val="tx1"/>
                </a:solidFill>
                <a:effectLst/>
                <a:latin typeface="Arial" charset="0"/>
                <a:ea typeface="ＭＳ Ｐゴシック" charset="0"/>
                <a:cs typeface="+mn-cs"/>
              </a:rPr>
              <a:t> went down. </a:t>
            </a:r>
            <a:r>
              <a:rPr lang="nl-NL" sz="1400" b="0" i="0" u="none" strike="noStrike" kern="1200" dirty="0" err="1">
                <a:solidFill>
                  <a:schemeClr val="tx1"/>
                </a:solidFill>
                <a:effectLst/>
                <a:latin typeface="Arial" charset="0"/>
                <a:ea typeface="ＭＳ Ｐゴシック" charset="0"/>
                <a:cs typeface="+mn-cs"/>
              </a:rPr>
              <a:t>Good</a:t>
            </a:r>
            <a:r>
              <a:rPr lang="nl-NL" sz="1400" b="0" i="0" u="none" strike="noStrike" kern="1200" dirty="0">
                <a:solidFill>
                  <a:schemeClr val="tx1"/>
                </a:solidFill>
                <a:effectLst/>
                <a:latin typeface="Arial" charset="0"/>
                <a:ea typeface="ＭＳ Ｐゴシック" charset="0"/>
                <a:cs typeface="+mn-cs"/>
              </a:rPr>
              <a:t> race or bad, </a:t>
            </a:r>
            <a:r>
              <a:rPr lang="nl-NL" sz="1400" b="0" i="0" u="none" strike="noStrike" kern="1200" dirty="0" err="1">
                <a:solidFill>
                  <a:schemeClr val="tx1"/>
                </a:solidFill>
                <a:effectLst/>
                <a:latin typeface="Arial" charset="0"/>
                <a:ea typeface="ＭＳ Ｐゴシック" charset="0"/>
                <a:cs typeface="+mn-cs"/>
              </a:rPr>
              <a:t>there's</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always</a:t>
            </a:r>
            <a:r>
              <a:rPr lang="nl-NL" sz="1400" b="0" i="0" u="none" strike="noStrike" kern="1200" dirty="0">
                <a:solidFill>
                  <a:schemeClr val="tx1"/>
                </a:solidFill>
                <a:effectLst/>
                <a:latin typeface="Arial" charset="0"/>
                <a:ea typeface="ＭＳ Ｐゴシック" charset="0"/>
                <a:cs typeface="+mn-cs"/>
              </a:rPr>
              <a:t> a lot </a:t>
            </a:r>
            <a:r>
              <a:rPr lang="nl-NL" sz="1400" b="0" i="0" u="none" strike="noStrike" kern="1200" dirty="0" err="1">
                <a:solidFill>
                  <a:schemeClr val="tx1"/>
                </a:solidFill>
                <a:effectLst/>
                <a:latin typeface="Arial" charset="0"/>
                <a:ea typeface="ＭＳ Ｐゴシック" charset="0"/>
                <a:cs typeface="+mn-cs"/>
              </a:rPr>
              <a:t>to</a:t>
            </a:r>
            <a:r>
              <a:rPr lang="nl-NL" sz="1400" b="0" i="0" u="none" strike="noStrike" kern="1200" dirty="0">
                <a:solidFill>
                  <a:schemeClr val="tx1"/>
                </a:solidFill>
                <a:effectLst/>
                <a:latin typeface="Arial" charset="0"/>
                <a:ea typeface="ＭＳ Ｐゴシック" charset="0"/>
                <a:cs typeface="+mn-cs"/>
              </a:rPr>
              <a:t> talk </a:t>
            </a:r>
            <a:r>
              <a:rPr lang="nl-NL" sz="1400" b="0" i="0" u="none" strike="noStrike" kern="1200" dirty="0" err="1">
                <a:solidFill>
                  <a:schemeClr val="tx1"/>
                </a:solidFill>
                <a:effectLst/>
                <a:latin typeface="Arial" charset="0"/>
                <a:ea typeface="ＭＳ Ｐゴシック" charset="0"/>
                <a:cs typeface="+mn-cs"/>
              </a:rPr>
              <a:t>about</a:t>
            </a:r>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4</a:t>
            </a:fld>
            <a:endParaRPr lang="en-GB" sz="1200">
              <a:latin typeface="Times" charset="0"/>
            </a:endParaRPr>
          </a:p>
        </p:txBody>
      </p:sp>
    </p:spTree>
    <p:extLst>
      <p:ext uri="{BB962C8B-B14F-4D97-AF65-F5344CB8AC3E}">
        <p14:creationId xmlns:p14="http://schemas.microsoft.com/office/powerpoint/2010/main" val="2533910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6"/>
                </a:solidFill>
              </a:rPr>
              <a:t>How: </a:t>
            </a:r>
          </a:p>
          <a:p>
            <a:r>
              <a:rPr lang="en-US" dirty="0">
                <a:solidFill>
                  <a:schemeClr val="accent6"/>
                </a:solidFill>
              </a:rPr>
              <a:t>Debrief with the factory, on track, combining all their inputs</a:t>
            </a:r>
          </a:p>
          <a:p>
            <a:r>
              <a:rPr lang="en-US" dirty="0">
                <a:solidFill>
                  <a:schemeClr val="accent6"/>
                </a:solidFill>
              </a:rPr>
              <a:t>One of the most data driven sports in history. </a:t>
            </a:r>
          </a:p>
          <a:p>
            <a:r>
              <a:rPr lang="en-US" dirty="0">
                <a:solidFill>
                  <a:schemeClr val="accent6"/>
                </a:solidFill>
              </a:rPr>
              <a:t>Over 200 sensors that collect data on the car for analysis</a:t>
            </a:r>
            <a:endParaRPr lang="nl-NL" dirty="0">
              <a:solidFill>
                <a:schemeClr val="accent6"/>
              </a:solidFill>
            </a:endParaRPr>
          </a:p>
          <a:p>
            <a:endParaRPr lang="nl-NL" dirty="0"/>
          </a:p>
          <a:p>
            <a:r>
              <a:rPr lang="en-US" sz="1400" dirty="0">
                <a:solidFill>
                  <a:schemeClr val="accent6"/>
                </a:solidFill>
              </a:rPr>
              <a:t>Dynamic</a:t>
            </a:r>
          </a:p>
          <a:p>
            <a:r>
              <a:rPr lang="en-US" sz="1400" dirty="0">
                <a:solidFill>
                  <a:schemeClr val="accent6"/>
                </a:solidFill>
              </a:rPr>
              <a:t>Multi-disciplinary</a:t>
            </a:r>
          </a:p>
          <a:p>
            <a:r>
              <a:rPr lang="en-US" sz="1400" dirty="0">
                <a:solidFill>
                  <a:schemeClr val="accent6"/>
                </a:solidFill>
              </a:rPr>
              <a:t>Exciting </a:t>
            </a:r>
          </a:p>
          <a:p>
            <a:r>
              <a:rPr lang="en-US" sz="1400" dirty="0">
                <a:solidFill>
                  <a:schemeClr val="accent6"/>
                </a:solidFill>
              </a:rPr>
              <a:t>Fast </a:t>
            </a:r>
            <a:endParaRPr lang="nl-NL" sz="1400" dirty="0">
              <a:solidFill>
                <a:schemeClr val="accent6"/>
              </a:solidFill>
            </a:endParaRPr>
          </a:p>
          <a:p>
            <a:endParaRPr lang="nl-NL" dirty="0"/>
          </a:p>
          <a:p>
            <a:r>
              <a:rPr lang="nl-NL" dirty="0" err="1"/>
              <a:t>https</a:t>
            </a:r>
            <a:r>
              <a:rPr lang="nl-NL" dirty="0"/>
              <a:t>://www.mercedesamgf1.com/en/</a:t>
            </a:r>
            <a:r>
              <a:rPr lang="nl-NL" dirty="0" err="1"/>
              <a:t>news</a:t>
            </a:r>
            <a:r>
              <a:rPr lang="nl-NL" dirty="0"/>
              <a:t>/2018/03/insight-how-an-f1-team-debriefs-after-a-race/ </a:t>
            </a:r>
          </a:p>
          <a:p>
            <a:endParaRPr lang="nl-NL" dirty="0"/>
          </a:p>
          <a:p>
            <a:r>
              <a:rPr lang="nl-NL" dirty="0" err="1"/>
              <a:t>Before</a:t>
            </a:r>
            <a:r>
              <a:rPr lang="nl-NL" dirty="0"/>
              <a:t> I walk </a:t>
            </a:r>
            <a:r>
              <a:rPr lang="nl-NL" dirty="0" err="1"/>
              <a:t>you</a:t>
            </a:r>
            <a:r>
              <a:rPr lang="nl-NL" dirty="0"/>
              <a:t> </a:t>
            </a:r>
            <a:r>
              <a:rPr lang="nl-NL" dirty="0" err="1"/>
              <a:t>trough</a:t>
            </a:r>
            <a:r>
              <a:rPr lang="nl-NL" dirty="0"/>
              <a:t> </a:t>
            </a:r>
            <a:r>
              <a:rPr lang="nl-NL" dirty="0" err="1"/>
              <a:t>the</a:t>
            </a:r>
            <a:r>
              <a:rPr lang="nl-NL" dirty="0"/>
              <a:t> steps </a:t>
            </a:r>
            <a:r>
              <a:rPr lang="nl-NL" dirty="0" err="1"/>
              <a:t>our</a:t>
            </a:r>
            <a:r>
              <a:rPr lang="nl-NL" dirty="0"/>
              <a:t> </a:t>
            </a:r>
            <a:r>
              <a:rPr lang="nl-NL" dirty="0" err="1"/>
              <a:t>department</a:t>
            </a:r>
            <a:r>
              <a:rPr lang="nl-NL" dirty="0"/>
              <a:t> has taken </a:t>
            </a:r>
            <a:r>
              <a:rPr lang="nl-NL" dirty="0" err="1"/>
              <a:t>to</a:t>
            </a:r>
            <a:r>
              <a:rPr lang="nl-NL" dirty="0"/>
              <a:t> </a:t>
            </a:r>
            <a:r>
              <a:rPr lang="nl-NL" dirty="0" err="1"/>
              <a:t>come</a:t>
            </a:r>
            <a:r>
              <a:rPr lang="nl-NL" dirty="0"/>
              <a:t> </a:t>
            </a:r>
            <a:r>
              <a:rPr lang="nl-NL" dirty="0" err="1"/>
              <a:t>to</a:t>
            </a:r>
            <a:r>
              <a:rPr lang="nl-NL" dirty="0"/>
              <a:t> </a:t>
            </a:r>
            <a:r>
              <a:rPr lang="nl-NL" dirty="0" err="1"/>
              <a:t>this</a:t>
            </a:r>
            <a:r>
              <a:rPr lang="nl-NL" dirty="0"/>
              <a:t>, I want </a:t>
            </a:r>
            <a:r>
              <a:rPr lang="nl-NL" dirty="0" err="1"/>
              <a:t>to</a:t>
            </a:r>
            <a:r>
              <a:rPr lang="nl-NL" dirty="0"/>
              <a:t> start </a:t>
            </a:r>
            <a:r>
              <a:rPr lang="nl-NL" dirty="0" err="1"/>
              <a:t>with</a:t>
            </a:r>
            <a:r>
              <a:rPr lang="nl-NL" dirty="0"/>
              <a:t> </a:t>
            </a:r>
            <a:r>
              <a:rPr lang="nl-NL" dirty="0" err="1"/>
              <a:t>explaining</a:t>
            </a:r>
            <a:r>
              <a:rPr lang="nl-NL" dirty="0"/>
              <a:t> </a:t>
            </a:r>
            <a:r>
              <a:rPr lang="nl-NL" dirty="0" err="1"/>
              <a:t>the</a:t>
            </a:r>
            <a:r>
              <a:rPr lang="nl-NL" dirty="0"/>
              <a:t> goal of video </a:t>
            </a:r>
            <a:r>
              <a:rPr lang="nl-NL" dirty="0" err="1"/>
              <a:t>reflection</a:t>
            </a:r>
            <a:r>
              <a:rPr lang="nl-NL" dirty="0"/>
              <a:t> </a:t>
            </a:r>
            <a:r>
              <a:rPr lang="nl-NL" dirty="0" err="1"/>
              <a:t>with</a:t>
            </a:r>
            <a:r>
              <a:rPr lang="nl-NL" dirty="0"/>
              <a:t> </a:t>
            </a:r>
            <a:r>
              <a:rPr lang="nl-NL" dirty="0" err="1"/>
              <a:t>an</a:t>
            </a:r>
            <a:r>
              <a:rPr lang="nl-NL" dirty="0"/>
              <a:t> </a:t>
            </a:r>
            <a:r>
              <a:rPr lang="nl-NL" dirty="0" err="1"/>
              <a:t>example</a:t>
            </a:r>
            <a:r>
              <a:rPr lang="nl-NL" dirty="0"/>
              <a:t> of </a:t>
            </a:r>
            <a:r>
              <a:rPr lang="nl-NL" dirty="0" err="1"/>
              <a:t>Formula</a:t>
            </a:r>
            <a:r>
              <a:rPr lang="nl-NL" dirty="0"/>
              <a:t> 1. It is a sport </a:t>
            </a:r>
            <a:r>
              <a:rPr lang="nl-NL" dirty="0" err="1"/>
              <a:t>that</a:t>
            </a:r>
            <a:r>
              <a:rPr lang="nl-NL" dirty="0"/>
              <a:t> has </a:t>
            </a:r>
            <a:r>
              <a:rPr lang="nl-NL" dirty="0" err="1"/>
              <a:t>an</a:t>
            </a:r>
            <a:r>
              <a:rPr lang="nl-NL" dirty="0"/>
              <a:t> </a:t>
            </a:r>
            <a:r>
              <a:rPr lang="nl-NL" dirty="0" err="1"/>
              <a:t>emergent</a:t>
            </a:r>
            <a:r>
              <a:rPr lang="nl-NL" dirty="0"/>
              <a:t> nature, </a:t>
            </a:r>
            <a:r>
              <a:rPr lang="nl-NL" dirty="0" err="1"/>
              <a:t>it</a:t>
            </a:r>
            <a:r>
              <a:rPr lang="nl-NL" dirty="0"/>
              <a:t> is </a:t>
            </a:r>
            <a:r>
              <a:rPr lang="nl-NL" dirty="0" err="1"/>
              <a:t>very</a:t>
            </a:r>
            <a:r>
              <a:rPr lang="nl-NL" dirty="0"/>
              <a:t> </a:t>
            </a:r>
            <a:r>
              <a:rPr lang="nl-NL" dirty="0" err="1"/>
              <a:t>dynamic</a:t>
            </a:r>
            <a:r>
              <a:rPr lang="nl-NL" dirty="0"/>
              <a:t>, </a:t>
            </a:r>
            <a:r>
              <a:rPr lang="nl-NL" dirty="0" err="1"/>
              <a:t>and</a:t>
            </a:r>
            <a:r>
              <a:rPr lang="nl-NL" dirty="0"/>
              <a:t> </a:t>
            </a:r>
            <a:r>
              <a:rPr lang="nl-NL" dirty="0" err="1"/>
              <a:t>many</a:t>
            </a:r>
            <a:r>
              <a:rPr lang="nl-NL" dirty="0"/>
              <a:t> factors (</a:t>
            </a:r>
            <a:r>
              <a:rPr lang="nl-NL" dirty="0" err="1"/>
              <a:t>also</a:t>
            </a:r>
            <a:r>
              <a:rPr lang="nl-NL" dirty="0"/>
              <a:t> </a:t>
            </a:r>
            <a:r>
              <a:rPr lang="nl-NL" dirty="0" err="1"/>
              <a:t>some</a:t>
            </a:r>
            <a:r>
              <a:rPr lang="nl-NL" dirty="0"/>
              <a:t> </a:t>
            </a:r>
            <a:r>
              <a:rPr lang="nl-NL" dirty="0" err="1"/>
              <a:t>that</a:t>
            </a:r>
            <a:r>
              <a:rPr lang="nl-NL" dirty="0"/>
              <a:t> </a:t>
            </a:r>
            <a:r>
              <a:rPr lang="nl-NL" dirty="0" err="1"/>
              <a:t>you</a:t>
            </a:r>
            <a:r>
              <a:rPr lang="nl-NL" dirty="0"/>
              <a:t> </a:t>
            </a:r>
            <a:r>
              <a:rPr lang="nl-NL" dirty="0" err="1"/>
              <a:t>can’t</a:t>
            </a:r>
            <a:r>
              <a:rPr lang="nl-NL" dirty="0"/>
              <a:t> </a:t>
            </a:r>
            <a:r>
              <a:rPr lang="nl-NL" dirty="0" err="1"/>
              <a:t>influence</a:t>
            </a:r>
            <a:r>
              <a:rPr lang="nl-NL" dirty="0"/>
              <a:t>) have </a:t>
            </a:r>
            <a:r>
              <a:rPr lang="nl-NL" dirty="0" err="1"/>
              <a:t>an</a:t>
            </a:r>
            <a:r>
              <a:rPr lang="nl-NL" dirty="0"/>
              <a:t> effect on </a:t>
            </a:r>
            <a:r>
              <a:rPr lang="nl-NL" dirty="0" err="1"/>
              <a:t>the</a:t>
            </a:r>
            <a:r>
              <a:rPr lang="nl-NL" dirty="0"/>
              <a:t> </a:t>
            </a:r>
            <a:r>
              <a:rPr lang="nl-NL" dirty="0" err="1"/>
              <a:t>outcome</a:t>
            </a:r>
            <a:r>
              <a:rPr lang="nl-NL" dirty="0"/>
              <a:t>. For </a:t>
            </a:r>
            <a:r>
              <a:rPr lang="nl-NL" dirty="0" err="1"/>
              <a:t>the</a:t>
            </a:r>
            <a:r>
              <a:rPr lang="nl-NL" dirty="0"/>
              <a:t> fans, look at </a:t>
            </a:r>
            <a:r>
              <a:rPr lang="nl-NL" dirty="0" err="1"/>
              <a:t>the</a:t>
            </a:r>
            <a:r>
              <a:rPr lang="nl-NL" dirty="0"/>
              <a:t> </a:t>
            </a:r>
            <a:r>
              <a:rPr lang="nl-NL" dirty="0" err="1"/>
              <a:t>final</a:t>
            </a:r>
            <a:r>
              <a:rPr lang="nl-NL" dirty="0"/>
              <a:t> grand prix of </a:t>
            </a:r>
            <a:r>
              <a:rPr lang="nl-NL" dirty="0" err="1"/>
              <a:t>this</a:t>
            </a:r>
            <a:r>
              <a:rPr lang="nl-NL" dirty="0"/>
              <a:t> </a:t>
            </a:r>
            <a:r>
              <a:rPr lang="nl-NL" dirty="0" err="1"/>
              <a:t>year</a:t>
            </a:r>
            <a:r>
              <a:rPr lang="nl-NL" dirty="0"/>
              <a:t>, </a:t>
            </a:r>
            <a:r>
              <a:rPr lang="nl-NL" dirty="0" err="1"/>
              <a:t>where</a:t>
            </a:r>
            <a:r>
              <a:rPr lang="nl-NL" dirty="0"/>
              <a:t> Max Verstappen won </a:t>
            </a:r>
            <a:r>
              <a:rPr lang="nl-NL" dirty="0" err="1"/>
              <a:t>the</a:t>
            </a:r>
            <a:r>
              <a:rPr lang="nl-NL" dirty="0"/>
              <a:t> race; </a:t>
            </a:r>
            <a:r>
              <a:rPr lang="nl-NL" dirty="0" err="1"/>
              <a:t>this</a:t>
            </a:r>
            <a:r>
              <a:rPr lang="nl-NL" dirty="0"/>
              <a:t> was a </a:t>
            </a:r>
            <a:r>
              <a:rPr lang="nl-NL" dirty="0" err="1"/>
              <a:t>very</a:t>
            </a:r>
            <a:r>
              <a:rPr lang="nl-NL" dirty="0"/>
              <a:t> </a:t>
            </a:r>
            <a:r>
              <a:rPr lang="nl-NL" dirty="0" err="1"/>
              <a:t>unexpected</a:t>
            </a:r>
            <a:r>
              <a:rPr lang="nl-NL" dirty="0"/>
              <a:t> </a:t>
            </a:r>
            <a:r>
              <a:rPr lang="nl-NL" dirty="0" err="1"/>
              <a:t>outcome</a:t>
            </a:r>
            <a:r>
              <a:rPr lang="nl-NL" dirty="0"/>
              <a:t>. </a:t>
            </a:r>
            <a:r>
              <a:rPr lang="nl-NL" dirty="0" err="1"/>
              <a:t>To</a:t>
            </a:r>
            <a:r>
              <a:rPr lang="nl-NL" dirty="0"/>
              <a:t> win </a:t>
            </a:r>
            <a:r>
              <a:rPr lang="nl-NL" dirty="0" err="1"/>
              <a:t>the</a:t>
            </a:r>
            <a:r>
              <a:rPr lang="nl-NL" dirty="0"/>
              <a:t> race, </a:t>
            </a:r>
            <a:r>
              <a:rPr lang="nl-NL" dirty="0" err="1"/>
              <a:t>the</a:t>
            </a:r>
            <a:r>
              <a:rPr lang="nl-NL" dirty="0"/>
              <a:t> drivers </a:t>
            </a:r>
            <a:r>
              <a:rPr lang="nl-NL" dirty="0" err="1"/>
              <a:t>work</a:t>
            </a:r>
            <a:r>
              <a:rPr lang="nl-NL" dirty="0"/>
              <a:t> </a:t>
            </a:r>
            <a:r>
              <a:rPr lang="nl-NL" dirty="0" err="1"/>
              <a:t>together</a:t>
            </a:r>
            <a:r>
              <a:rPr lang="nl-NL" dirty="0"/>
              <a:t> </a:t>
            </a:r>
            <a:r>
              <a:rPr lang="nl-NL" dirty="0" err="1"/>
              <a:t>with</a:t>
            </a:r>
            <a:r>
              <a:rPr lang="nl-NL" dirty="0"/>
              <a:t> </a:t>
            </a:r>
            <a:r>
              <a:rPr lang="nl-NL" dirty="0" err="1"/>
              <a:t>all</a:t>
            </a:r>
            <a:r>
              <a:rPr lang="nl-NL" dirty="0"/>
              <a:t> </a:t>
            </a:r>
            <a:r>
              <a:rPr lang="nl-NL" dirty="0" err="1"/>
              <a:t>the</a:t>
            </a:r>
            <a:r>
              <a:rPr lang="nl-NL" dirty="0"/>
              <a:t> </a:t>
            </a:r>
            <a:r>
              <a:rPr lang="nl-NL" dirty="0" err="1"/>
              <a:t>people</a:t>
            </a:r>
            <a:r>
              <a:rPr lang="nl-NL" dirty="0"/>
              <a:t> on track, </a:t>
            </a:r>
            <a:r>
              <a:rPr lang="nl-NL" dirty="0" err="1"/>
              <a:t>the</a:t>
            </a:r>
            <a:r>
              <a:rPr lang="nl-NL" dirty="0"/>
              <a:t> engineers </a:t>
            </a:r>
            <a:r>
              <a:rPr lang="nl-NL" dirty="0" err="1"/>
              <a:t>and</a:t>
            </a:r>
            <a:r>
              <a:rPr lang="nl-NL" dirty="0"/>
              <a:t> </a:t>
            </a:r>
            <a:r>
              <a:rPr lang="nl-NL" dirty="0" err="1"/>
              <a:t>mechanics</a:t>
            </a:r>
            <a:r>
              <a:rPr lang="nl-NL" dirty="0"/>
              <a:t> in </a:t>
            </a:r>
            <a:r>
              <a:rPr lang="nl-NL" dirty="0" err="1"/>
              <a:t>the</a:t>
            </a:r>
            <a:r>
              <a:rPr lang="nl-NL" dirty="0"/>
              <a:t> </a:t>
            </a:r>
            <a:r>
              <a:rPr lang="nl-NL" dirty="0" err="1"/>
              <a:t>factory</a:t>
            </a:r>
            <a:r>
              <a:rPr lang="nl-NL" dirty="0"/>
              <a:t> </a:t>
            </a:r>
            <a:r>
              <a:rPr lang="nl-NL" dirty="0" err="1"/>
              <a:t>and</a:t>
            </a:r>
            <a:r>
              <a:rPr lang="nl-NL" dirty="0"/>
              <a:t> </a:t>
            </a:r>
            <a:r>
              <a:rPr lang="nl-NL" dirty="0" err="1"/>
              <a:t>many</a:t>
            </a:r>
            <a:r>
              <a:rPr lang="nl-NL" dirty="0"/>
              <a:t> </a:t>
            </a:r>
            <a:r>
              <a:rPr lang="nl-NL" dirty="0" err="1"/>
              <a:t>others</a:t>
            </a:r>
            <a:r>
              <a:rPr lang="nl-NL" dirty="0"/>
              <a:t>. </a:t>
            </a:r>
          </a:p>
          <a:p>
            <a:endParaRPr lang="nl-NL" dirty="0"/>
          </a:p>
          <a:p>
            <a:r>
              <a:rPr lang="nl-NL" dirty="0" err="1"/>
              <a:t>So</a:t>
            </a:r>
            <a:r>
              <a:rPr lang="nl-NL" dirty="0"/>
              <a:t> </a:t>
            </a:r>
            <a:r>
              <a:rPr lang="nl-NL" dirty="0" err="1"/>
              <a:t>how</a:t>
            </a:r>
            <a:r>
              <a:rPr lang="nl-NL" dirty="0"/>
              <a:t> do </a:t>
            </a:r>
            <a:r>
              <a:rPr lang="nl-NL" dirty="0" err="1"/>
              <a:t>you</a:t>
            </a:r>
            <a:r>
              <a:rPr lang="nl-NL" dirty="0"/>
              <a:t> win a race? </a:t>
            </a:r>
            <a:r>
              <a:rPr lang="nl-NL" dirty="0" err="1"/>
              <a:t>Formula</a:t>
            </a:r>
            <a:r>
              <a:rPr lang="nl-NL" dirty="0"/>
              <a:t> 1 is </a:t>
            </a:r>
            <a:r>
              <a:rPr lang="nl-NL" dirty="0" err="1"/>
              <a:t>one</a:t>
            </a:r>
            <a:r>
              <a:rPr lang="nl-NL" dirty="0"/>
              <a:t> </a:t>
            </a:r>
            <a:r>
              <a:rPr lang="nl-NL" dirty="0" err="1"/>
              <a:t>the</a:t>
            </a:r>
            <a:r>
              <a:rPr lang="nl-NL" dirty="0"/>
              <a:t> most data </a:t>
            </a:r>
            <a:r>
              <a:rPr lang="nl-NL" dirty="0" err="1"/>
              <a:t>driven</a:t>
            </a:r>
            <a:r>
              <a:rPr lang="nl-NL" dirty="0"/>
              <a:t> </a:t>
            </a:r>
            <a:r>
              <a:rPr lang="nl-NL" dirty="0" err="1"/>
              <a:t>sports</a:t>
            </a:r>
            <a:r>
              <a:rPr lang="nl-NL" dirty="0"/>
              <a:t> in </a:t>
            </a:r>
            <a:r>
              <a:rPr lang="nl-NL" dirty="0" err="1"/>
              <a:t>history</a:t>
            </a:r>
            <a:r>
              <a:rPr lang="nl-NL" dirty="0"/>
              <a:t>. A </a:t>
            </a:r>
            <a:r>
              <a:rPr lang="nl-NL" dirty="0" err="1"/>
              <a:t>car</a:t>
            </a:r>
            <a:r>
              <a:rPr lang="nl-NL" dirty="0"/>
              <a:t> has over 200 sensors </a:t>
            </a:r>
            <a:r>
              <a:rPr lang="nl-NL" dirty="0" err="1"/>
              <a:t>that</a:t>
            </a:r>
            <a:r>
              <a:rPr lang="nl-NL" dirty="0"/>
              <a:t> </a:t>
            </a:r>
            <a:r>
              <a:rPr lang="nl-NL" dirty="0" err="1"/>
              <a:t>genenerate</a:t>
            </a:r>
            <a:r>
              <a:rPr lang="nl-NL" dirty="0"/>
              <a:t> data </a:t>
            </a:r>
            <a:r>
              <a:rPr lang="nl-NL" dirty="0" err="1"/>
              <a:t>during</a:t>
            </a:r>
            <a:r>
              <a:rPr lang="nl-NL" dirty="0"/>
              <a:t> </a:t>
            </a:r>
            <a:r>
              <a:rPr lang="nl-NL" dirty="0" err="1"/>
              <a:t>the</a:t>
            </a:r>
            <a:r>
              <a:rPr lang="nl-NL" dirty="0"/>
              <a:t> race. </a:t>
            </a:r>
            <a:r>
              <a:rPr lang="nl-NL" dirty="0" err="1"/>
              <a:t>and</a:t>
            </a:r>
            <a:r>
              <a:rPr lang="nl-NL" dirty="0"/>
              <a:t> </a:t>
            </a:r>
            <a:r>
              <a:rPr lang="nl-NL" dirty="0" err="1"/>
              <a:t>the</a:t>
            </a:r>
            <a:r>
              <a:rPr lang="nl-NL" dirty="0"/>
              <a:t> </a:t>
            </a:r>
            <a:r>
              <a:rPr lang="nl-NL" dirty="0" err="1"/>
              <a:t>key</a:t>
            </a:r>
            <a:r>
              <a:rPr lang="nl-NL" dirty="0"/>
              <a:t> </a:t>
            </a:r>
            <a:r>
              <a:rPr lang="nl-NL" dirty="0" err="1"/>
              <a:t>to</a:t>
            </a:r>
            <a:r>
              <a:rPr lang="nl-NL" dirty="0"/>
              <a:t> win is </a:t>
            </a:r>
            <a:r>
              <a:rPr lang="nl-NL" dirty="0" err="1"/>
              <a:t>to</a:t>
            </a:r>
            <a:r>
              <a:rPr lang="nl-NL" dirty="0"/>
              <a:t> </a:t>
            </a:r>
            <a:r>
              <a:rPr lang="nl-NL" dirty="0" err="1"/>
              <a:t>analyze</a:t>
            </a:r>
            <a:r>
              <a:rPr lang="nl-NL" dirty="0"/>
              <a:t> </a:t>
            </a:r>
            <a:r>
              <a:rPr lang="nl-NL" dirty="0" err="1"/>
              <a:t>and</a:t>
            </a:r>
            <a:r>
              <a:rPr lang="nl-NL" dirty="0"/>
              <a:t> </a:t>
            </a:r>
            <a:r>
              <a:rPr lang="nl-NL" dirty="0" err="1"/>
              <a:t>interpret</a:t>
            </a:r>
            <a:r>
              <a:rPr lang="nl-NL" dirty="0"/>
              <a:t> </a:t>
            </a:r>
            <a:r>
              <a:rPr lang="nl-NL" dirty="0" err="1"/>
              <a:t>that</a:t>
            </a:r>
            <a:r>
              <a:rPr lang="nl-NL" dirty="0"/>
              <a:t> data. </a:t>
            </a:r>
            <a:r>
              <a:rPr lang="nl-NL" dirty="0" err="1"/>
              <a:t>And</a:t>
            </a:r>
            <a:r>
              <a:rPr lang="nl-NL" dirty="0"/>
              <a:t> </a:t>
            </a:r>
            <a:r>
              <a:rPr lang="nl-NL" dirty="0" err="1"/>
              <a:t>that</a:t>
            </a:r>
            <a:r>
              <a:rPr lang="nl-NL" dirty="0"/>
              <a:t> is </a:t>
            </a:r>
            <a:r>
              <a:rPr lang="nl-NL" dirty="0" err="1"/>
              <a:t>why</a:t>
            </a:r>
            <a:r>
              <a:rPr lang="nl-NL" dirty="0"/>
              <a:t> </a:t>
            </a:r>
            <a:r>
              <a:rPr lang="nl-NL" dirty="0" err="1"/>
              <a:t>formula</a:t>
            </a:r>
            <a:r>
              <a:rPr lang="nl-NL" dirty="0"/>
              <a:t> 1 has </a:t>
            </a:r>
            <a:r>
              <a:rPr lang="nl-NL" dirty="0" err="1"/>
              <a:t>many</a:t>
            </a:r>
            <a:r>
              <a:rPr lang="nl-NL" dirty="0"/>
              <a:t>, </a:t>
            </a:r>
            <a:r>
              <a:rPr lang="nl-NL" dirty="0" err="1"/>
              <a:t>many</a:t>
            </a:r>
            <a:r>
              <a:rPr lang="nl-NL" dirty="0"/>
              <a:t> team </a:t>
            </a:r>
            <a:r>
              <a:rPr lang="nl-NL" dirty="0" err="1"/>
              <a:t>debriefs</a:t>
            </a:r>
            <a:r>
              <a:rPr lang="nl-NL" dirty="0"/>
              <a:t> </a:t>
            </a:r>
            <a:r>
              <a:rPr lang="nl-NL" dirty="0" err="1"/>
              <a:t>with</a:t>
            </a:r>
            <a:r>
              <a:rPr lang="nl-NL" dirty="0"/>
              <a:t> </a:t>
            </a:r>
            <a:r>
              <a:rPr lang="nl-NL" dirty="0" err="1"/>
              <a:t>the</a:t>
            </a:r>
            <a:r>
              <a:rPr lang="nl-NL" dirty="0"/>
              <a:t> team, </a:t>
            </a:r>
            <a:r>
              <a:rPr lang="nl-NL" sz="1400" b="0" i="0" u="none" strike="noStrike" kern="1200" dirty="0" err="1">
                <a:solidFill>
                  <a:schemeClr val="tx1"/>
                </a:solidFill>
                <a:effectLst/>
                <a:latin typeface="Arial" charset="0"/>
                <a:ea typeface="ＭＳ Ｐゴシック" charset="0"/>
                <a:cs typeface="+mn-cs"/>
              </a:rPr>
              <a:t>combining</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their</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inputs</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and</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perspectives</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to</a:t>
            </a:r>
            <a:r>
              <a:rPr lang="nl-NL" sz="1400" b="0" i="0" u="none" strike="noStrike" kern="1200" dirty="0">
                <a:solidFill>
                  <a:schemeClr val="tx1"/>
                </a:solidFill>
                <a:effectLst/>
                <a:latin typeface="Arial" charset="0"/>
                <a:ea typeface="ＭＳ Ｐゴシック" charset="0"/>
                <a:cs typeface="+mn-cs"/>
              </a:rPr>
              <a:t> showcase a full </a:t>
            </a:r>
            <a:r>
              <a:rPr lang="nl-NL" sz="1400" b="0" i="0" u="none" strike="noStrike" kern="1200" dirty="0" err="1">
                <a:solidFill>
                  <a:schemeClr val="tx1"/>
                </a:solidFill>
                <a:effectLst/>
                <a:latin typeface="Arial" charset="0"/>
                <a:ea typeface="ＭＳ Ｐゴシック" charset="0"/>
                <a:cs typeface="+mn-cs"/>
              </a:rPr>
              <a:t>overview</a:t>
            </a:r>
            <a:r>
              <a:rPr lang="nl-NL" sz="1400" b="0" i="0" u="none" strike="noStrike" kern="1200" dirty="0">
                <a:solidFill>
                  <a:schemeClr val="tx1"/>
                </a:solidFill>
                <a:effectLst/>
                <a:latin typeface="Arial" charset="0"/>
                <a:ea typeface="ＭＳ Ｐゴシック" charset="0"/>
                <a:cs typeface="+mn-cs"/>
              </a:rPr>
              <a:t> of </a:t>
            </a:r>
            <a:r>
              <a:rPr lang="nl-NL" sz="1400" b="0" i="0" u="none" strike="noStrike" kern="1200" dirty="0" err="1">
                <a:solidFill>
                  <a:schemeClr val="tx1"/>
                </a:solidFill>
                <a:effectLst/>
                <a:latin typeface="Arial" charset="0"/>
                <a:ea typeface="ＭＳ Ｐゴシック" charset="0"/>
                <a:cs typeface="+mn-cs"/>
              </a:rPr>
              <a:t>exactly</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what</a:t>
            </a:r>
            <a:r>
              <a:rPr lang="nl-NL" sz="1400" b="0" i="0" u="none" strike="noStrike" kern="1200" dirty="0">
                <a:solidFill>
                  <a:schemeClr val="tx1"/>
                </a:solidFill>
                <a:effectLst/>
                <a:latin typeface="Arial" charset="0"/>
                <a:ea typeface="ＭＳ Ｐゴシック" charset="0"/>
                <a:cs typeface="+mn-cs"/>
              </a:rPr>
              <a:t> went down. </a:t>
            </a:r>
            <a:r>
              <a:rPr lang="nl-NL" sz="1400" b="0" i="0" u="none" strike="noStrike" kern="1200" dirty="0" err="1">
                <a:solidFill>
                  <a:schemeClr val="tx1"/>
                </a:solidFill>
                <a:effectLst/>
                <a:latin typeface="Arial" charset="0"/>
                <a:ea typeface="ＭＳ Ｐゴシック" charset="0"/>
                <a:cs typeface="+mn-cs"/>
              </a:rPr>
              <a:t>Good</a:t>
            </a:r>
            <a:r>
              <a:rPr lang="nl-NL" sz="1400" b="0" i="0" u="none" strike="noStrike" kern="1200" dirty="0">
                <a:solidFill>
                  <a:schemeClr val="tx1"/>
                </a:solidFill>
                <a:effectLst/>
                <a:latin typeface="Arial" charset="0"/>
                <a:ea typeface="ＭＳ Ｐゴシック" charset="0"/>
                <a:cs typeface="+mn-cs"/>
              </a:rPr>
              <a:t> race or bad, </a:t>
            </a:r>
            <a:r>
              <a:rPr lang="nl-NL" sz="1400" b="0" i="0" u="none" strike="noStrike" kern="1200" dirty="0" err="1">
                <a:solidFill>
                  <a:schemeClr val="tx1"/>
                </a:solidFill>
                <a:effectLst/>
                <a:latin typeface="Arial" charset="0"/>
                <a:ea typeface="ＭＳ Ｐゴシック" charset="0"/>
                <a:cs typeface="+mn-cs"/>
              </a:rPr>
              <a:t>there's</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always</a:t>
            </a:r>
            <a:r>
              <a:rPr lang="nl-NL" sz="1400" b="0" i="0" u="none" strike="noStrike" kern="1200" dirty="0">
                <a:solidFill>
                  <a:schemeClr val="tx1"/>
                </a:solidFill>
                <a:effectLst/>
                <a:latin typeface="Arial" charset="0"/>
                <a:ea typeface="ＭＳ Ｐゴシック" charset="0"/>
                <a:cs typeface="+mn-cs"/>
              </a:rPr>
              <a:t> a lot </a:t>
            </a:r>
            <a:r>
              <a:rPr lang="nl-NL" sz="1400" b="0" i="0" u="none" strike="noStrike" kern="1200" dirty="0" err="1">
                <a:solidFill>
                  <a:schemeClr val="tx1"/>
                </a:solidFill>
                <a:effectLst/>
                <a:latin typeface="Arial" charset="0"/>
                <a:ea typeface="ＭＳ Ｐゴシック" charset="0"/>
                <a:cs typeface="+mn-cs"/>
              </a:rPr>
              <a:t>to</a:t>
            </a:r>
            <a:r>
              <a:rPr lang="nl-NL" sz="1400" b="0" i="0" u="none" strike="noStrike" kern="1200" dirty="0">
                <a:solidFill>
                  <a:schemeClr val="tx1"/>
                </a:solidFill>
                <a:effectLst/>
                <a:latin typeface="Arial" charset="0"/>
                <a:ea typeface="ＭＳ Ｐゴシック" charset="0"/>
                <a:cs typeface="+mn-cs"/>
              </a:rPr>
              <a:t> talk </a:t>
            </a:r>
            <a:r>
              <a:rPr lang="nl-NL" sz="1400" b="0" i="0" u="none" strike="noStrike" kern="1200" dirty="0" err="1">
                <a:solidFill>
                  <a:schemeClr val="tx1"/>
                </a:solidFill>
                <a:effectLst/>
                <a:latin typeface="Arial" charset="0"/>
                <a:ea typeface="ＭＳ Ｐゴシック" charset="0"/>
                <a:cs typeface="+mn-cs"/>
              </a:rPr>
              <a:t>about</a:t>
            </a:r>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5</a:t>
            </a:fld>
            <a:endParaRPr lang="en-GB" sz="1200">
              <a:latin typeface="Times" charset="0"/>
            </a:endParaRPr>
          </a:p>
        </p:txBody>
      </p:sp>
    </p:spTree>
    <p:extLst>
      <p:ext uri="{BB962C8B-B14F-4D97-AF65-F5344CB8AC3E}">
        <p14:creationId xmlns:p14="http://schemas.microsoft.com/office/powerpoint/2010/main" val="360589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6"/>
                </a:solidFill>
              </a:rPr>
              <a:t>How: </a:t>
            </a:r>
          </a:p>
          <a:p>
            <a:r>
              <a:rPr lang="en-US" dirty="0">
                <a:solidFill>
                  <a:schemeClr val="accent6"/>
                </a:solidFill>
              </a:rPr>
              <a:t>Debrief with the factory, on track, combining all their inputs</a:t>
            </a:r>
          </a:p>
          <a:p>
            <a:r>
              <a:rPr lang="en-US" dirty="0">
                <a:solidFill>
                  <a:schemeClr val="accent6"/>
                </a:solidFill>
              </a:rPr>
              <a:t>One of the most data driven sports in history. </a:t>
            </a:r>
          </a:p>
          <a:p>
            <a:r>
              <a:rPr lang="en-US" dirty="0">
                <a:solidFill>
                  <a:schemeClr val="accent6"/>
                </a:solidFill>
              </a:rPr>
              <a:t>Over 200 sensors that collect data on the car for analysis</a:t>
            </a:r>
            <a:endParaRPr lang="nl-NL" dirty="0">
              <a:solidFill>
                <a:schemeClr val="accent6"/>
              </a:solidFill>
            </a:endParaRPr>
          </a:p>
          <a:p>
            <a:endParaRPr lang="nl-NL" dirty="0"/>
          </a:p>
          <a:p>
            <a:r>
              <a:rPr lang="en-US" sz="1400" dirty="0">
                <a:solidFill>
                  <a:schemeClr val="accent6"/>
                </a:solidFill>
              </a:rPr>
              <a:t>Dynamic</a:t>
            </a:r>
          </a:p>
          <a:p>
            <a:r>
              <a:rPr lang="en-US" sz="1400" dirty="0">
                <a:solidFill>
                  <a:schemeClr val="accent6"/>
                </a:solidFill>
              </a:rPr>
              <a:t>Multi-disciplinary</a:t>
            </a:r>
          </a:p>
          <a:p>
            <a:r>
              <a:rPr lang="en-US" sz="1400" dirty="0">
                <a:solidFill>
                  <a:schemeClr val="accent6"/>
                </a:solidFill>
              </a:rPr>
              <a:t>Exciting </a:t>
            </a:r>
          </a:p>
          <a:p>
            <a:r>
              <a:rPr lang="en-US" sz="1400" dirty="0">
                <a:solidFill>
                  <a:schemeClr val="accent6"/>
                </a:solidFill>
              </a:rPr>
              <a:t>Fast </a:t>
            </a:r>
            <a:endParaRPr lang="nl-NL" sz="1400" dirty="0">
              <a:solidFill>
                <a:schemeClr val="accent6"/>
              </a:solidFill>
            </a:endParaRPr>
          </a:p>
          <a:p>
            <a:endParaRPr lang="nl-NL" dirty="0"/>
          </a:p>
          <a:p>
            <a:r>
              <a:rPr lang="nl-NL" dirty="0" err="1"/>
              <a:t>https</a:t>
            </a:r>
            <a:r>
              <a:rPr lang="nl-NL" dirty="0"/>
              <a:t>://www.mercedesamgf1.com/en/</a:t>
            </a:r>
            <a:r>
              <a:rPr lang="nl-NL" dirty="0" err="1"/>
              <a:t>news</a:t>
            </a:r>
            <a:r>
              <a:rPr lang="nl-NL" dirty="0"/>
              <a:t>/2018/03/insight-how-an-f1-team-debriefs-after-a-race/ </a:t>
            </a:r>
          </a:p>
          <a:p>
            <a:endParaRPr lang="nl-NL" dirty="0"/>
          </a:p>
          <a:p>
            <a:r>
              <a:rPr lang="nl-NL" dirty="0" err="1"/>
              <a:t>Before</a:t>
            </a:r>
            <a:r>
              <a:rPr lang="nl-NL" dirty="0"/>
              <a:t> I walk </a:t>
            </a:r>
            <a:r>
              <a:rPr lang="nl-NL" dirty="0" err="1"/>
              <a:t>you</a:t>
            </a:r>
            <a:r>
              <a:rPr lang="nl-NL" dirty="0"/>
              <a:t> </a:t>
            </a:r>
            <a:r>
              <a:rPr lang="nl-NL" dirty="0" err="1"/>
              <a:t>trough</a:t>
            </a:r>
            <a:r>
              <a:rPr lang="nl-NL" dirty="0"/>
              <a:t> </a:t>
            </a:r>
            <a:r>
              <a:rPr lang="nl-NL" dirty="0" err="1"/>
              <a:t>the</a:t>
            </a:r>
            <a:r>
              <a:rPr lang="nl-NL" dirty="0"/>
              <a:t> steps </a:t>
            </a:r>
            <a:r>
              <a:rPr lang="nl-NL" dirty="0" err="1"/>
              <a:t>our</a:t>
            </a:r>
            <a:r>
              <a:rPr lang="nl-NL" dirty="0"/>
              <a:t> </a:t>
            </a:r>
            <a:r>
              <a:rPr lang="nl-NL" dirty="0" err="1"/>
              <a:t>department</a:t>
            </a:r>
            <a:r>
              <a:rPr lang="nl-NL" dirty="0"/>
              <a:t> has taken </a:t>
            </a:r>
            <a:r>
              <a:rPr lang="nl-NL" dirty="0" err="1"/>
              <a:t>to</a:t>
            </a:r>
            <a:r>
              <a:rPr lang="nl-NL" dirty="0"/>
              <a:t> </a:t>
            </a:r>
            <a:r>
              <a:rPr lang="nl-NL" dirty="0" err="1"/>
              <a:t>come</a:t>
            </a:r>
            <a:r>
              <a:rPr lang="nl-NL" dirty="0"/>
              <a:t> </a:t>
            </a:r>
            <a:r>
              <a:rPr lang="nl-NL" dirty="0" err="1"/>
              <a:t>to</a:t>
            </a:r>
            <a:r>
              <a:rPr lang="nl-NL" dirty="0"/>
              <a:t> </a:t>
            </a:r>
            <a:r>
              <a:rPr lang="nl-NL" dirty="0" err="1"/>
              <a:t>this</a:t>
            </a:r>
            <a:r>
              <a:rPr lang="nl-NL" dirty="0"/>
              <a:t>, I want </a:t>
            </a:r>
            <a:r>
              <a:rPr lang="nl-NL" dirty="0" err="1"/>
              <a:t>to</a:t>
            </a:r>
            <a:r>
              <a:rPr lang="nl-NL" dirty="0"/>
              <a:t> start </a:t>
            </a:r>
            <a:r>
              <a:rPr lang="nl-NL" dirty="0" err="1"/>
              <a:t>with</a:t>
            </a:r>
            <a:r>
              <a:rPr lang="nl-NL" dirty="0"/>
              <a:t> </a:t>
            </a:r>
            <a:r>
              <a:rPr lang="nl-NL" dirty="0" err="1"/>
              <a:t>explaining</a:t>
            </a:r>
            <a:r>
              <a:rPr lang="nl-NL" dirty="0"/>
              <a:t> </a:t>
            </a:r>
            <a:r>
              <a:rPr lang="nl-NL" dirty="0" err="1"/>
              <a:t>the</a:t>
            </a:r>
            <a:r>
              <a:rPr lang="nl-NL" dirty="0"/>
              <a:t> goal of video </a:t>
            </a:r>
            <a:r>
              <a:rPr lang="nl-NL" dirty="0" err="1"/>
              <a:t>reflection</a:t>
            </a:r>
            <a:r>
              <a:rPr lang="nl-NL" dirty="0"/>
              <a:t> </a:t>
            </a:r>
            <a:r>
              <a:rPr lang="nl-NL" dirty="0" err="1"/>
              <a:t>with</a:t>
            </a:r>
            <a:r>
              <a:rPr lang="nl-NL" dirty="0"/>
              <a:t> </a:t>
            </a:r>
            <a:r>
              <a:rPr lang="nl-NL" dirty="0" err="1"/>
              <a:t>an</a:t>
            </a:r>
            <a:r>
              <a:rPr lang="nl-NL" dirty="0"/>
              <a:t> </a:t>
            </a:r>
            <a:r>
              <a:rPr lang="nl-NL" dirty="0" err="1"/>
              <a:t>example</a:t>
            </a:r>
            <a:r>
              <a:rPr lang="nl-NL" dirty="0"/>
              <a:t> of </a:t>
            </a:r>
            <a:r>
              <a:rPr lang="nl-NL" dirty="0" err="1"/>
              <a:t>Formula</a:t>
            </a:r>
            <a:r>
              <a:rPr lang="nl-NL" dirty="0"/>
              <a:t> 1. It is a sport </a:t>
            </a:r>
            <a:r>
              <a:rPr lang="nl-NL" dirty="0" err="1"/>
              <a:t>that</a:t>
            </a:r>
            <a:r>
              <a:rPr lang="nl-NL" dirty="0"/>
              <a:t> has </a:t>
            </a:r>
            <a:r>
              <a:rPr lang="nl-NL" dirty="0" err="1"/>
              <a:t>an</a:t>
            </a:r>
            <a:r>
              <a:rPr lang="nl-NL" dirty="0"/>
              <a:t> </a:t>
            </a:r>
            <a:r>
              <a:rPr lang="nl-NL" dirty="0" err="1"/>
              <a:t>emergent</a:t>
            </a:r>
            <a:r>
              <a:rPr lang="nl-NL" dirty="0"/>
              <a:t> nature, </a:t>
            </a:r>
            <a:r>
              <a:rPr lang="nl-NL" dirty="0" err="1"/>
              <a:t>it</a:t>
            </a:r>
            <a:r>
              <a:rPr lang="nl-NL" dirty="0"/>
              <a:t> is </a:t>
            </a:r>
            <a:r>
              <a:rPr lang="nl-NL" dirty="0" err="1"/>
              <a:t>very</a:t>
            </a:r>
            <a:r>
              <a:rPr lang="nl-NL" dirty="0"/>
              <a:t> </a:t>
            </a:r>
            <a:r>
              <a:rPr lang="nl-NL" dirty="0" err="1"/>
              <a:t>dynamic</a:t>
            </a:r>
            <a:r>
              <a:rPr lang="nl-NL" dirty="0"/>
              <a:t>, </a:t>
            </a:r>
            <a:r>
              <a:rPr lang="nl-NL" dirty="0" err="1"/>
              <a:t>and</a:t>
            </a:r>
            <a:r>
              <a:rPr lang="nl-NL" dirty="0"/>
              <a:t> </a:t>
            </a:r>
            <a:r>
              <a:rPr lang="nl-NL" dirty="0" err="1"/>
              <a:t>many</a:t>
            </a:r>
            <a:r>
              <a:rPr lang="nl-NL" dirty="0"/>
              <a:t> factors (</a:t>
            </a:r>
            <a:r>
              <a:rPr lang="nl-NL" dirty="0" err="1"/>
              <a:t>also</a:t>
            </a:r>
            <a:r>
              <a:rPr lang="nl-NL" dirty="0"/>
              <a:t> </a:t>
            </a:r>
            <a:r>
              <a:rPr lang="nl-NL" dirty="0" err="1"/>
              <a:t>some</a:t>
            </a:r>
            <a:r>
              <a:rPr lang="nl-NL" dirty="0"/>
              <a:t> </a:t>
            </a:r>
            <a:r>
              <a:rPr lang="nl-NL" dirty="0" err="1"/>
              <a:t>that</a:t>
            </a:r>
            <a:r>
              <a:rPr lang="nl-NL" dirty="0"/>
              <a:t> </a:t>
            </a:r>
            <a:r>
              <a:rPr lang="nl-NL" dirty="0" err="1"/>
              <a:t>you</a:t>
            </a:r>
            <a:r>
              <a:rPr lang="nl-NL" dirty="0"/>
              <a:t> </a:t>
            </a:r>
            <a:r>
              <a:rPr lang="nl-NL" dirty="0" err="1"/>
              <a:t>can’t</a:t>
            </a:r>
            <a:r>
              <a:rPr lang="nl-NL" dirty="0"/>
              <a:t> </a:t>
            </a:r>
            <a:r>
              <a:rPr lang="nl-NL" dirty="0" err="1"/>
              <a:t>influence</a:t>
            </a:r>
            <a:r>
              <a:rPr lang="nl-NL" dirty="0"/>
              <a:t>) have </a:t>
            </a:r>
            <a:r>
              <a:rPr lang="nl-NL" dirty="0" err="1"/>
              <a:t>an</a:t>
            </a:r>
            <a:r>
              <a:rPr lang="nl-NL" dirty="0"/>
              <a:t> effect on </a:t>
            </a:r>
            <a:r>
              <a:rPr lang="nl-NL" dirty="0" err="1"/>
              <a:t>the</a:t>
            </a:r>
            <a:r>
              <a:rPr lang="nl-NL" dirty="0"/>
              <a:t> </a:t>
            </a:r>
            <a:r>
              <a:rPr lang="nl-NL" dirty="0" err="1"/>
              <a:t>outcome</a:t>
            </a:r>
            <a:r>
              <a:rPr lang="nl-NL" dirty="0"/>
              <a:t>. For </a:t>
            </a:r>
            <a:r>
              <a:rPr lang="nl-NL" dirty="0" err="1"/>
              <a:t>the</a:t>
            </a:r>
            <a:r>
              <a:rPr lang="nl-NL" dirty="0"/>
              <a:t> fans, look at </a:t>
            </a:r>
            <a:r>
              <a:rPr lang="nl-NL" dirty="0" err="1"/>
              <a:t>the</a:t>
            </a:r>
            <a:r>
              <a:rPr lang="nl-NL" dirty="0"/>
              <a:t> </a:t>
            </a:r>
            <a:r>
              <a:rPr lang="nl-NL" dirty="0" err="1"/>
              <a:t>final</a:t>
            </a:r>
            <a:r>
              <a:rPr lang="nl-NL" dirty="0"/>
              <a:t> grand prix of </a:t>
            </a:r>
            <a:r>
              <a:rPr lang="nl-NL" dirty="0" err="1"/>
              <a:t>this</a:t>
            </a:r>
            <a:r>
              <a:rPr lang="nl-NL" dirty="0"/>
              <a:t> </a:t>
            </a:r>
            <a:r>
              <a:rPr lang="nl-NL" dirty="0" err="1"/>
              <a:t>year</a:t>
            </a:r>
            <a:r>
              <a:rPr lang="nl-NL" dirty="0"/>
              <a:t>, </a:t>
            </a:r>
            <a:r>
              <a:rPr lang="nl-NL" dirty="0" err="1"/>
              <a:t>where</a:t>
            </a:r>
            <a:r>
              <a:rPr lang="nl-NL" dirty="0"/>
              <a:t> Max Verstappen won </a:t>
            </a:r>
            <a:r>
              <a:rPr lang="nl-NL" dirty="0" err="1"/>
              <a:t>the</a:t>
            </a:r>
            <a:r>
              <a:rPr lang="nl-NL" dirty="0"/>
              <a:t> race; </a:t>
            </a:r>
            <a:r>
              <a:rPr lang="nl-NL" dirty="0" err="1"/>
              <a:t>this</a:t>
            </a:r>
            <a:r>
              <a:rPr lang="nl-NL" dirty="0"/>
              <a:t> was a </a:t>
            </a:r>
            <a:r>
              <a:rPr lang="nl-NL" dirty="0" err="1"/>
              <a:t>very</a:t>
            </a:r>
            <a:r>
              <a:rPr lang="nl-NL" dirty="0"/>
              <a:t> </a:t>
            </a:r>
            <a:r>
              <a:rPr lang="nl-NL" dirty="0" err="1"/>
              <a:t>unexpected</a:t>
            </a:r>
            <a:r>
              <a:rPr lang="nl-NL" dirty="0"/>
              <a:t> </a:t>
            </a:r>
            <a:r>
              <a:rPr lang="nl-NL" dirty="0" err="1"/>
              <a:t>outcome</a:t>
            </a:r>
            <a:r>
              <a:rPr lang="nl-NL" dirty="0"/>
              <a:t>. </a:t>
            </a:r>
            <a:r>
              <a:rPr lang="nl-NL" dirty="0" err="1"/>
              <a:t>To</a:t>
            </a:r>
            <a:r>
              <a:rPr lang="nl-NL" dirty="0"/>
              <a:t> win </a:t>
            </a:r>
            <a:r>
              <a:rPr lang="nl-NL" dirty="0" err="1"/>
              <a:t>the</a:t>
            </a:r>
            <a:r>
              <a:rPr lang="nl-NL" dirty="0"/>
              <a:t> race, </a:t>
            </a:r>
            <a:r>
              <a:rPr lang="nl-NL" dirty="0" err="1"/>
              <a:t>the</a:t>
            </a:r>
            <a:r>
              <a:rPr lang="nl-NL" dirty="0"/>
              <a:t> drivers </a:t>
            </a:r>
            <a:r>
              <a:rPr lang="nl-NL" dirty="0" err="1"/>
              <a:t>work</a:t>
            </a:r>
            <a:r>
              <a:rPr lang="nl-NL" dirty="0"/>
              <a:t> </a:t>
            </a:r>
            <a:r>
              <a:rPr lang="nl-NL" dirty="0" err="1"/>
              <a:t>together</a:t>
            </a:r>
            <a:r>
              <a:rPr lang="nl-NL" dirty="0"/>
              <a:t> </a:t>
            </a:r>
            <a:r>
              <a:rPr lang="nl-NL" dirty="0" err="1"/>
              <a:t>with</a:t>
            </a:r>
            <a:r>
              <a:rPr lang="nl-NL" dirty="0"/>
              <a:t> </a:t>
            </a:r>
            <a:r>
              <a:rPr lang="nl-NL" dirty="0" err="1"/>
              <a:t>all</a:t>
            </a:r>
            <a:r>
              <a:rPr lang="nl-NL" dirty="0"/>
              <a:t> </a:t>
            </a:r>
            <a:r>
              <a:rPr lang="nl-NL" dirty="0" err="1"/>
              <a:t>the</a:t>
            </a:r>
            <a:r>
              <a:rPr lang="nl-NL" dirty="0"/>
              <a:t> </a:t>
            </a:r>
            <a:r>
              <a:rPr lang="nl-NL" dirty="0" err="1"/>
              <a:t>people</a:t>
            </a:r>
            <a:r>
              <a:rPr lang="nl-NL" dirty="0"/>
              <a:t> on track, </a:t>
            </a:r>
            <a:r>
              <a:rPr lang="nl-NL" dirty="0" err="1"/>
              <a:t>the</a:t>
            </a:r>
            <a:r>
              <a:rPr lang="nl-NL" dirty="0"/>
              <a:t> engineers </a:t>
            </a:r>
            <a:r>
              <a:rPr lang="nl-NL" dirty="0" err="1"/>
              <a:t>and</a:t>
            </a:r>
            <a:r>
              <a:rPr lang="nl-NL" dirty="0"/>
              <a:t> </a:t>
            </a:r>
            <a:r>
              <a:rPr lang="nl-NL" dirty="0" err="1"/>
              <a:t>mechanics</a:t>
            </a:r>
            <a:r>
              <a:rPr lang="nl-NL" dirty="0"/>
              <a:t> in </a:t>
            </a:r>
            <a:r>
              <a:rPr lang="nl-NL" dirty="0" err="1"/>
              <a:t>the</a:t>
            </a:r>
            <a:r>
              <a:rPr lang="nl-NL" dirty="0"/>
              <a:t> </a:t>
            </a:r>
            <a:r>
              <a:rPr lang="nl-NL" dirty="0" err="1"/>
              <a:t>factory</a:t>
            </a:r>
            <a:r>
              <a:rPr lang="nl-NL" dirty="0"/>
              <a:t> </a:t>
            </a:r>
            <a:r>
              <a:rPr lang="nl-NL" dirty="0" err="1"/>
              <a:t>and</a:t>
            </a:r>
            <a:r>
              <a:rPr lang="nl-NL" dirty="0"/>
              <a:t> </a:t>
            </a:r>
            <a:r>
              <a:rPr lang="nl-NL" dirty="0" err="1"/>
              <a:t>many</a:t>
            </a:r>
            <a:r>
              <a:rPr lang="nl-NL" dirty="0"/>
              <a:t> </a:t>
            </a:r>
            <a:r>
              <a:rPr lang="nl-NL" dirty="0" err="1"/>
              <a:t>others</a:t>
            </a:r>
            <a:r>
              <a:rPr lang="nl-NL" dirty="0"/>
              <a:t>. </a:t>
            </a:r>
          </a:p>
          <a:p>
            <a:endParaRPr lang="nl-NL" dirty="0"/>
          </a:p>
          <a:p>
            <a:r>
              <a:rPr lang="nl-NL" dirty="0" err="1"/>
              <a:t>So</a:t>
            </a:r>
            <a:r>
              <a:rPr lang="nl-NL" dirty="0"/>
              <a:t> </a:t>
            </a:r>
            <a:r>
              <a:rPr lang="nl-NL" dirty="0" err="1"/>
              <a:t>how</a:t>
            </a:r>
            <a:r>
              <a:rPr lang="nl-NL" dirty="0"/>
              <a:t> do </a:t>
            </a:r>
            <a:r>
              <a:rPr lang="nl-NL" dirty="0" err="1"/>
              <a:t>you</a:t>
            </a:r>
            <a:r>
              <a:rPr lang="nl-NL" dirty="0"/>
              <a:t> win a race? </a:t>
            </a:r>
            <a:r>
              <a:rPr lang="nl-NL" dirty="0" err="1"/>
              <a:t>Formula</a:t>
            </a:r>
            <a:r>
              <a:rPr lang="nl-NL" dirty="0"/>
              <a:t> 1 is </a:t>
            </a:r>
            <a:r>
              <a:rPr lang="nl-NL" dirty="0" err="1"/>
              <a:t>one</a:t>
            </a:r>
            <a:r>
              <a:rPr lang="nl-NL" dirty="0"/>
              <a:t> </a:t>
            </a:r>
            <a:r>
              <a:rPr lang="nl-NL" dirty="0" err="1"/>
              <a:t>the</a:t>
            </a:r>
            <a:r>
              <a:rPr lang="nl-NL" dirty="0"/>
              <a:t> most data </a:t>
            </a:r>
            <a:r>
              <a:rPr lang="nl-NL" dirty="0" err="1"/>
              <a:t>driven</a:t>
            </a:r>
            <a:r>
              <a:rPr lang="nl-NL" dirty="0"/>
              <a:t> </a:t>
            </a:r>
            <a:r>
              <a:rPr lang="nl-NL" dirty="0" err="1"/>
              <a:t>sports</a:t>
            </a:r>
            <a:r>
              <a:rPr lang="nl-NL" dirty="0"/>
              <a:t> in </a:t>
            </a:r>
            <a:r>
              <a:rPr lang="nl-NL" dirty="0" err="1"/>
              <a:t>history</a:t>
            </a:r>
            <a:r>
              <a:rPr lang="nl-NL" dirty="0"/>
              <a:t>. A </a:t>
            </a:r>
            <a:r>
              <a:rPr lang="nl-NL" dirty="0" err="1"/>
              <a:t>car</a:t>
            </a:r>
            <a:r>
              <a:rPr lang="nl-NL" dirty="0"/>
              <a:t> has over 200 sensors </a:t>
            </a:r>
            <a:r>
              <a:rPr lang="nl-NL" dirty="0" err="1"/>
              <a:t>that</a:t>
            </a:r>
            <a:r>
              <a:rPr lang="nl-NL" dirty="0"/>
              <a:t> </a:t>
            </a:r>
            <a:r>
              <a:rPr lang="nl-NL" dirty="0" err="1"/>
              <a:t>genenerate</a:t>
            </a:r>
            <a:r>
              <a:rPr lang="nl-NL" dirty="0"/>
              <a:t> data </a:t>
            </a:r>
            <a:r>
              <a:rPr lang="nl-NL" dirty="0" err="1"/>
              <a:t>during</a:t>
            </a:r>
            <a:r>
              <a:rPr lang="nl-NL" dirty="0"/>
              <a:t> </a:t>
            </a:r>
            <a:r>
              <a:rPr lang="nl-NL" dirty="0" err="1"/>
              <a:t>the</a:t>
            </a:r>
            <a:r>
              <a:rPr lang="nl-NL" dirty="0"/>
              <a:t> race. </a:t>
            </a:r>
            <a:r>
              <a:rPr lang="nl-NL" dirty="0" err="1"/>
              <a:t>and</a:t>
            </a:r>
            <a:r>
              <a:rPr lang="nl-NL" dirty="0"/>
              <a:t> </a:t>
            </a:r>
            <a:r>
              <a:rPr lang="nl-NL" dirty="0" err="1"/>
              <a:t>the</a:t>
            </a:r>
            <a:r>
              <a:rPr lang="nl-NL" dirty="0"/>
              <a:t> </a:t>
            </a:r>
            <a:r>
              <a:rPr lang="nl-NL" dirty="0" err="1"/>
              <a:t>key</a:t>
            </a:r>
            <a:r>
              <a:rPr lang="nl-NL" dirty="0"/>
              <a:t> </a:t>
            </a:r>
            <a:r>
              <a:rPr lang="nl-NL" dirty="0" err="1"/>
              <a:t>to</a:t>
            </a:r>
            <a:r>
              <a:rPr lang="nl-NL" dirty="0"/>
              <a:t> win is </a:t>
            </a:r>
            <a:r>
              <a:rPr lang="nl-NL" dirty="0" err="1"/>
              <a:t>to</a:t>
            </a:r>
            <a:r>
              <a:rPr lang="nl-NL" dirty="0"/>
              <a:t> </a:t>
            </a:r>
            <a:r>
              <a:rPr lang="nl-NL" dirty="0" err="1"/>
              <a:t>analyze</a:t>
            </a:r>
            <a:r>
              <a:rPr lang="nl-NL" dirty="0"/>
              <a:t> </a:t>
            </a:r>
            <a:r>
              <a:rPr lang="nl-NL" dirty="0" err="1"/>
              <a:t>and</a:t>
            </a:r>
            <a:r>
              <a:rPr lang="nl-NL" dirty="0"/>
              <a:t> </a:t>
            </a:r>
            <a:r>
              <a:rPr lang="nl-NL" dirty="0" err="1"/>
              <a:t>interpret</a:t>
            </a:r>
            <a:r>
              <a:rPr lang="nl-NL" dirty="0"/>
              <a:t> </a:t>
            </a:r>
            <a:r>
              <a:rPr lang="nl-NL" dirty="0" err="1"/>
              <a:t>that</a:t>
            </a:r>
            <a:r>
              <a:rPr lang="nl-NL" dirty="0"/>
              <a:t> data. </a:t>
            </a:r>
            <a:r>
              <a:rPr lang="nl-NL" dirty="0" err="1"/>
              <a:t>And</a:t>
            </a:r>
            <a:r>
              <a:rPr lang="nl-NL" dirty="0"/>
              <a:t> </a:t>
            </a:r>
            <a:r>
              <a:rPr lang="nl-NL" dirty="0" err="1"/>
              <a:t>that</a:t>
            </a:r>
            <a:r>
              <a:rPr lang="nl-NL" dirty="0"/>
              <a:t> is </a:t>
            </a:r>
            <a:r>
              <a:rPr lang="nl-NL" dirty="0" err="1"/>
              <a:t>why</a:t>
            </a:r>
            <a:r>
              <a:rPr lang="nl-NL" dirty="0"/>
              <a:t> </a:t>
            </a:r>
            <a:r>
              <a:rPr lang="nl-NL" dirty="0" err="1"/>
              <a:t>formula</a:t>
            </a:r>
            <a:r>
              <a:rPr lang="nl-NL" dirty="0"/>
              <a:t> 1 has </a:t>
            </a:r>
            <a:r>
              <a:rPr lang="nl-NL" dirty="0" err="1"/>
              <a:t>many</a:t>
            </a:r>
            <a:r>
              <a:rPr lang="nl-NL" dirty="0"/>
              <a:t>, </a:t>
            </a:r>
            <a:r>
              <a:rPr lang="nl-NL" dirty="0" err="1"/>
              <a:t>many</a:t>
            </a:r>
            <a:r>
              <a:rPr lang="nl-NL" dirty="0"/>
              <a:t> team </a:t>
            </a:r>
            <a:r>
              <a:rPr lang="nl-NL" dirty="0" err="1"/>
              <a:t>debriefs</a:t>
            </a:r>
            <a:r>
              <a:rPr lang="nl-NL" dirty="0"/>
              <a:t> </a:t>
            </a:r>
            <a:r>
              <a:rPr lang="nl-NL" dirty="0" err="1"/>
              <a:t>with</a:t>
            </a:r>
            <a:r>
              <a:rPr lang="nl-NL" dirty="0"/>
              <a:t> </a:t>
            </a:r>
            <a:r>
              <a:rPr lang="nl-NL" dirty="0" err="1"/>
              <a:t>the</a:t>
            </a:r>
            <a:r>
              <a:rPr lang="nl-NL" dirty="0"/>
              <a:t> team, </a:t>
            </a:r>
            <a:r>
              <a:rPr lang="nl-NL" sz="1400" b="0" i="0" u="none" strike="noStrike" kern="1200" dirty="0" err="1">
                <a:solidFill>
                  <a:schemeClr val="tx1"/>
                </a:solidFill>
                <a:effectLst/>
                <a:latin typeface="Arial" charset="0"/>
                <a:ea typeface="ＭＳ Ｐゴシック" charset="0"/>
                <a:cs typeface="+mn-cs"/>
              </a:rPr>
              <a:t>combining</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their</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inputs</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and</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perspectives</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to</a:t>
            </a:r>
            <a:r>
              <a:rPr lang="nl-NL" sz="1400" b="0" i="0" u="none" strike="noStrike" kern="1200" dirty="0">
                <a:solidFill>
                  <a:schemeClr val="tx1"/>
                </a:solidFill>
                <a:effectLst/>
                <a:latin typeface="Arial" charset="0"/>
                <a:ea typeface="ＭＳ Ｐゴシック" charset="0"/>
                <a:cs typeface="+mn-cs"/>
              </a:rPr>
              <a:t> showcase a full </a:t>
            </a:r>
            <a:r>
              <a:rPr lang="nl-NL" sz="1400" b="0" i="0" u="none" strike="noStrike" kern="1200" dirty="0" err="1">
                <a:solidFill>
                  <a:schemeClr val="tx1"/>
                </a:solidFill>
                <a:effectLst/>
                <a:latin typeface="Arial" charset="0"/>
                <a:ea typeface="ＭＳ Ｐゴシック" charset="0"/>
                <a:cs typeface="+mn-cs"/>
              </a:rPr>
              <a:t>overview</a:t>
            </a:r>
            <a:r>
              <a:rPr lang="nl-NL" sz="1400" b="0" i="0" u="none" strike="noStrike" kern="1200" dirty="0">
                <a:solidFill>
                  <a:schemeClr val="tx1"/>
                </a:solidFill>
                <a:effectLst/>
                <a:latin typeface="Arial" charset="0"/>
                <a:ea typeface="ＭＳ Ｐゴシック" charset="0"/>
                <a:cs typeface="+mn-cs"/>
              </a:rPr>
              <a:t> of </a:t>
            </a:r>
            <a:r>
              <a:rPr lang="nl-NL" sz="1400" b="0" i="0" u="none" strike="noStrike" kern="1200" dirty="0" err="1">
                <a:solidFill>
                  <a:schemeClr val="tx1"/>
                </a:solidFill>
                <a:effectLst/>
                <a:latin typeface="Arial" charset="0"/>
                <a:ea typeface="ＭＳ Ｐゴシック" charset="0"/>
                <a:cs typeface="+mn-cs"/>
              </a:rPr>
              <a:t>exactly</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what</a:t>
            </a:r>
            <a:r>
              <a:rPr lang="nl-NL" sz="1400" b="0" i="0" u="none" strike="noStrike" kern="1200" dirty="0">
                <a:solidFill>
                  <a:schemeClr val="tx1"/>
                </a:solidFill>
                <a:effectLst/>
                <a:latin typeface="Arial" charset="0"/>
                <a:ea typeface="ＭＳ Ｐゴシック" charset="0"/>
                <a:cs typeface="+mn-cs"/>
              </a:rPr>
              <a:t> went down. </a:t>
            </a:r>
            <a:r>
              <a:rPr lang="nl-NL" sz="1400" b="0" i="0" u="none" strike="noStrike" kern="1200" dirty="0" err="1">
                <a:solidFill>
                  <a:schemeClr val="tx1"/>
                </a:solidFill>
                <a:effectLst/>
                <a:latin typeface="Arial" charset="0"/>
                <a:ea typeface="ＭＳ Ｐゴシック" charset="0"/>
                <a:cs typeface="+mn-cs"/>
              </a:rPr>
              <a:t>Good</a:t>
            </a:r>
            <a:r>
              <a:rPr lang="nl-NL" sz="1400" b="0" i="0" u="none" strike="noStrike" kern="1200" dirty="0">
                <a:solidFill>
                  <a:schemeClr val="tx1"/>
                </a:solidFill>
                <a:effectLst/>
                <a:latin typeface="Arial" charset="0"/>
                <a:ea typeface="ＭＳ Ｐゴシック" charset="0"/>
                <a:cs typeface="+mn-cs"/>
              </a:rPr>
              <a:t> race or bad, </a:t>
            </a:r>
            <a:r>
              <a:rPr lang="nl-NL" sz="1400" b="0" i="0" u="none" strike="noStrike" kern="1200" dirty="0" err="1">
                <a:solidFill>
                  <a:schemeClr val="tx1"/>
                </a:solidFill>
                <a:effectLst/>
                <a:latin typeface="Arial" charset="0"/>
                <a:ea typeface="ＭＳ Ｐゴシック" charset="0"/>
                <a:cs typeface="+mn-cs"/>
              </a:rPr>
              <a:t>there's</a:t>
            </a:r>
            <a:r>
              <a:rPr lang="nl-NL" sz="1400" b="0" i="0" u="none" strike="noStrike" kern="1200" dirty="0">
                <a:solidFill>
                  <a:schemeClr val="tx1"/>
                </a:solidFill>
                <a:effectLst/>
                <a:latin typeface="Arial" charset="0"/>
                <a:ea typeface="ＭＳ Ｐゴシック" charset="0"/>
                <a:cs typeface="+mn-cs"/>
              </a:rPr>
              <a:t> </a:t>
            </a:r>
            <a:r>
              <a:rPr lang="nl-NL" sz="1400" b="0" i="0" u="none" strike="noStrike" kern="1200" dirty="0" err="1">
                <a:solidFill>
                  <a:schemeClr val="tx1"/>
                </a:solidFill>
                <a:effectLst/>
                <a:latin typeface="Arial" charset="0"/>
                <a:ea typeface="ＭＳ Ｐゴシック" charset="0"/>
                <a:cs typeface="+mn-cs"/>
              </a:rPr>
              <a:t>always</a:t>
            </a:r>
            <a:r>
              <a:rPr lang="nl-NL" sz="1400" b="0" i="0" u="none" strike="noStrike" kern="1200" dirty="0">
                <a:solidFill>
                  <a:schemeClr val="tx1"/>
                </a:solidFill>
                <a:effectLst/>
                <a:latin typeface="Arial" charset="0"/>
                <a:ea typeface="ＭＳ Ｐゴシック" charset="0"/>
                <a:cs typeface="+mn-cs"/>
              </a:rPr>
              <a:t> a lot </a:t>
            </a:r>
            <a:r>
              <a:rPr lang="nl-NL" sz="1400" b="0" i="0" u="none" strike="noStrike" kern="1200" dirty="0" err="1">
                <a:solidFill>
                  <a:schemeClr val="tx1"/>
                </a:solidFill>
                <a:effectLst/>
                <a:latin typeface="Arial" charset="0"/>
                <a:ea typeface="ＭＳ Ｐゴシック" charset="0"/>
                <a:cs typeface="+mn-cs"/>
              </a:rPr>
              <a:t>to</a:t>
            </a:r>
            <a:r>
              <a:rPr lang="nl-NL" sz="1400" b="0" i="0" u="none" strike="noStrike" kern="1200" dirty="0">
                <a:solidFill>
                  <a:schemeClr val="tx1"/>
                </a:solidFill>
                <a:effectLst/>
                <a:latin typeface="Arial" charset="0"/>
                <a:ea typeface="ＭＳ Ｐゴシック" charset="0"/>
                <a:cs typeface="+mn-cs"/>
              </a:rPr>
              <a:t> talk </a:t>
            </a:r>
            <a:r>
              <a:rPr lang="nl-NL" sz="1400" b="0" i="0" u="none" strike="noStrike" kern="1200" dirty="0" err="1">
                <a:solidFill>
                  <a:schemeClr val="tx1"/>
                </a:solidFill>
                <a:effectLst/>
                <a:latin typeface="Arial" charset="0"/>
                <a:ea typeface="ＭＳ Ｐゴシック" charset="0"/>
                <a:cs typeface="+mn-cs"/>
              </a:rPr>
              <a:t>about</a:t>
            </a:r>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6</a:t>
            </a:fld>
            <a:endParaRPr lang="en-GB" sz="1200">
              <a:latin typeface="Times" charset="0"/>
            </a:endParaRPr>
          </a:p>
        </p:txBody>
      </p:sp>
    </p:spTree>
    <p:extLst>
      <p:ext uri="{BB962C8B-B14F-4D97-AF65-F5344CB8AC3E}">
        <p14:creationId xmlns:p14="http://schemas.microsoft.com/office/powerpoint/2010/main" val="2654354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7</a:t>
            </a:fld>
            <a:endParaRPr lang="en-GB" sz="1200">
              <a:latin typeface="Times" charset="0"/>
            </a:endParaRPr>
          </a:p>
        </p:txBody>
      </p:sp>
    </p:spTree>
    <p:extLst>
      <p:ext uri="{BB962C8B-B14F-4D97-AF65-F5344CB8AC3E}">
        <p14:creationId xmlns:p14="http://schemas.microsoft.com/office/powerpoint/2010/main" val="4195167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9</a:t>
            </a:fld>
            <a:endParaRPr lang="en-GB" sz="1200">
              <a:latin typeface="Times" charset="0"/>
            </a:endParaRPr>
          </a:p>
        </p:txBody>
      </p:sp>
    </p:spTree>
    <p:extLst>
      <p:ext uri="{BB962C8B-B14F-4D97-AF65-F5344CB8AC3E}">
        <p14:creationId xmlns:p14="http://schemas.microsoft.com/office/powerpoint/2010/main" val="2297568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kern="1200" dirty="0">
                <a:solidFill>
                  <a:schemeClr val="tx1"/>
                </a:solidFill>
                <a:effectLst/>
                <a:latin typeface="Arial" charset="0"/>
                <a:ea typeface="ＭＳ Ｐゴシック" charset="0"/>
                <a:cs typeface="+mn-cs"/>
              </a:rPr>
              <a:t>Concerns centered primarily on the identification of clinicians, accountability and the generation of ‘‘evidence’’ in the event of medical/nursing error. Also raised were the consent process, data management and availability and the identification of the subjects.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400" kern="1200" dirty="0">
              <a:solidFill>
                <a:schemeClr val="tx1"/>
              </a:solidFill>
              <a:effectLst/>
              <a:latin typeface="Arial" charset="0"/>
              <a:ea typeface="ＭＳ Ｐゴシック" charset="0"/>
              <a:cs typeface="+mn-cs"/>
            </a:endParaRPr>
          </a:p>
          <a:p>
            <a:r>
              <a:rPr lang="en-US" sz="1400" kern="1200" dirty="0">
                <a:solidFill>
                  <a:schemeClr val="tx1"/>
                </a:solidFill>
                <a:effectLst/>
                <a:latin typeface="Arial" charset="0"/>
                <a:ea typeface="ＭＳ Ｐゴシック" charset="0"/>
                <a:cs typeface="+mn-cs"/>
              </a:rPr>
              <a:t>Position on these issues evolved into the following:</a:t>
            </a:r>
            <a:br>
              <a:rPr lang="en-US" sz="1400" kern="1200" dirty="0">
                <a:solidFill>
                  <a:schemeClr val="tx1"/>
                </a:solidFill>
                <a:effectLst/>
                <a:latin typeface="Arial" charset="0"/>
                <a:ea typeface="ＭＳ Ｐゴシック" charset="0"/>
                <a:cs typeface="+mn-cs"/>
              </a:rPr>
            </a:br>
            <a:r>
              <a:rPr lang="en-US" sz="1400" kern="1200" dirty="0">
                <a:solidFill>
                  <a:schemeClr val="tx1"/>
                </a:solidFill>
                <a:effectLst/>
                <a:latin typeface="Arial" charset="0"/>
                <a:ea typeface="ＭＳ Ｐゴシック" charset="0"/>
                <a:cs typeface="+mn-cs"/>
              </a:rPr>
              <a:t>c When resuscitation occurs, staff attendance is recorded and medical notes are documented. The identification of staff present at resuscitation is therefore mandatory irrespective of the act of video recording. </a:t>
            </a:r>
            <a:endParaRPr lang="en-US" dirty="0"/>
          </a:p>
          <a:p>
            <a:r>
              <a:rPr lang="en-US" sz="1400" kern="1200" dirty="0">
                <a:solidFill>
                  <a:schemeClr val="tx1"/>
                </a:solidFill>
                <a:effectLst/>
                <a:latin typeface="Arial" charset="0"/>
                <a:ea typeface="ＭＳ Ｐゴシック" charset="0"/>
                <a:cs typeface="+mn-cs"/>
              </a:rPr>
              <a:t>c Disclosure of medical error is standard practice whether it is captured on a video recording or not. </a:t>
            </a:r>
            <a:endParaRPr lang="en-US" dirty="0"/>
          </a:p>
          <a:p>
            <a:r>
              <a:rPr lang="en-US" sz="1400" kern="1200" dirty="0">
                <a:solidFill>
                  <a:schemeClr val="tx1"/>
                </a:solidFill>
                <a:effectLst/>
                <a:latin typeface="Arial" charset="0"/>
                <a:ea typeface="ＭＳ Ｐゴシック" charset="0"/>
                <a:cs typeface="+mn-cs"/>
              </a:rPr>
              <a:t>c Video data is likely to document some medical errors. It is, however, more likely to provide evidence of good practice, rather than errors that may adversely affect outcome. </a:t>
            </a:r>
            <a:endParaRPr lang="en-US" dirty="0"/>
          </a:p>
          <a:p>
            <a:r>
              <a:rPr lang="en-US" sz="1400" kern="1200" dirty="0">
                <a:solidFill>
                  <a:schemeClr val="tx1"/>
                </a:solidFill>
                <a:effectLst/>
                <a:latin typeface="Arial" charset="0"/>
                <a:ea typeface="ＭＳ Ｐゴシック" charset="0"/>
                <a:cs typeface="+mn-cs"/>
              </a:rPr>
              <a:t>c It is incumbent upon us to subject our performance to quality assurance.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10</a:t>
            </a:fld>
            <a:endParaRPr lang="en-GB" sz="1200">
              <a:latin typeface="Times" charset="0"/>
            </a:endParaRPr>
          </a:p>
        </p:txBody>
      </p:sp>
    </p:spTree>
    <p:extLst>
      <p:ext uri="{BB962C8B-B14F-4D97-AF65-F5344CB8AC3E}">
        <p14:creationId xmlns:p14="http://schemas.microsoft.com/office/powerpoint/2010/main" val="586751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14</a:t>
            </a:fld>
            <a:endParaRPr lang="en-GB" sz="1200">
              <a:latin typeface="Times" charset="0"/>
            </a:endParaRPr>
          </a:p>
        </p:txBody>
      </p:sp>
    </p:spTree>
    <p:extLst>
      <p:ext uri="{BB962C8B-B14F-4D97-AF65-F5344CB8AC3E}">
        <p14:creationId xmlns:p14="http://schemas.microsoft.com/office/powerpoint/2010/main" val="253391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92BE362E-78BA-324A-8038-5482DADFDF7D}" type="slidenum">
              <a:rPr lang="en-GB" smtClean="0"/>
              <a:pPr/>
              <a:t>15</a:t>
            </a:fld>
            <a:endParaRPr lang="en-GB" sz="1200">
              <a:latin typeface="Times" charset="0"/>
            </a:endParaRPr>
          </a:p>
        </p:txBody>
      </p:sp>
    </p:spTree>
    <p:extLst>
      <p:ext uri="{BB962C8B-B14F-4D97-AF65-F5344CB8AC3E}">
        <p14:creationId xmlns:p14="http://schemas.microsoft.com/office/powerpoint/2010/main" val="4191167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indeling">
    <p:spTree>
      <p:nvGrpSpPr>
        <p:cNvPr id="1" name=""/>
        <p:cNvGrpSpPr/>
        <p:nvPr/>
      </p:nvGrpSpPr>
      <p:grpSpPr>
        <a:xfrm>
          <a:off x="0" y="0"/>
          <a:ext cx="0" cy="0"/>
          <a:chOff x="0" y="0"/>
          <a:chExt cx="0" cy="0"/>
        </a:xfrm>
      </p:grpSpPr>
      <p:sp>
        <p:nvSpPr>
          <p:cNvPr id="4099" name="Rectangle 3"/>
          <p:cNvSpPr>
            <a:spLocks noGrp="1" noChangeArrowheads="1"/>
          </p:cNvSpPr>
          <p:nvPr>
            <p:ph type="subTitle" idx="1" hasCustomPrompt="1"/>
          </p:nvPr>
        </p:nvSpPr>
        <p:spPr>
          <a:xfrm>
            <a:off x="1304925" y="2780928"/>
            <a:ext cx="4527551" cy="347890"/>
          </a:xfrm>
        </p:spPr>
        <p:txBody>
          <a:bodyPr lIns="0" tIns="0" rIns="0" bIns="0"/>
          <a:lstStyle>
            <a:lvl1pPr marL="0" indent="0" algn="l">
              <a:lnSpc>
                <a:spcPct val="100000"/>
              </a:lnSpc>
              <a:buFontTx/>
              <a:buNone/>
              <a:defRPr b="1">
                <a:solidFill>
                  <a:schemeClr val="bg2"/>
                </a:solidFill>
              </a:defRPr>
            </a:lvl1pPr>
          </a:lstStyle>
          <a:p>
            <a:pPr lvl="0"/>
            <a:r>
              <a:rPr lang="nl-NL" noProof="0" dirty="0"/>
              <a:t>Subtitel</a:t>
            </a:r>
            <a:endParaRPr lang="en-GB" noProof="0" dirty="0"/>
          </a:p>
        </p:txBody>
      </p:sp>
      <p:sp>
        <p:nvSpPr>
          <p:cNvPr id="2" name="Rechthoek 1"/>
          <p:cNvSpPr/>
          <p:nvPr userDrawn="1"/>
        </p:nvSpPr>
        <p:spPr bwMode="auto">
          <a:xfrm>
            <a:off x="0" y="0"/>
            <a:ext cx="9143958" cy="143145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11" name="Afbeelding 10" descr="logo UL_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939" y="5743545"/>
            <a:ext cx="495798" cy="576000"/>
          </a:xfrm>
          <a:prstGeom prst="rect">
            <a:avLst/>
          </a:prstGeom>
        </p:spPr>
      </p:pic>
      <p:sp>
        <p:nvSpPr>
          <p:cNvPr id="3" name="Rechthoek 2"/>
          <p:cNvSpPr/>
          <p:nvPr userDrawn="1"/>
        </p:nvSpPr>
        <p:spPr bwMode="auto">
          <a:xfrm>
            <a:off x="1146174" y="1431652"/>
            <a:ext cx="7997825" cy="11520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1" name="Rectangle 2"/>
          <p:cNvSpPr>
            <a:spLocks noGrp="1" noChangeArrowheads="1"/>
          </p:cNvSpPr>
          <p:nvPr userDrawn="1">
            <p:ph type="title"/>
          </p:nvPr>
        </p:nvSpPr>
        <p:spPr bwMode="auto">
          <a:xfrm>
            <a:off x="1322388" y="1431450"/>
            <a:ext cx="7821570"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108000" rIns="0" bIns="0" numCol="1" anchor="t" anchorCtr="0" compatLnSpc="1">
            <a:prstTxWarp prst="textNoShape">
              <a:avLst/>
            </a:prstTxWarp>
          </a:bodyPr>
          <a:lstStyle/>
          <a:p>
            <a:pPr lvl="0"/>
            <a:r>
              <a:rPr lang="en-US"/>
              <a:t>Click to edit Master title style</a:t>
            </a:r>
            <a:endParaRPr lang="en-GB" dirty="0"/>
          </a:p>
        </p:txBody>
      </p:sp>
      <p:sp>
        <p:nvSpPr>
          <p:cNvPr id="24" name="Rectangle 3"/>
          <p:cNvSpPr>
            <a:spLocks noGrp="1" noChangeArrowheads="1"/>
          </p:cNvSpPr>
          <p:nvPr>
            <p:ph idx="10" hasCustomPrompt="1"/>
          </p:nvPr>
        </p:nvSpPr>
        <p:spPr bwMode="auto">
          <a:xfrm>
            <a:off x="1304925" y="4433456"/>
            <a:ext cx="4530829" cy="41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2000" baseline="0">
                <a:solidFill>
                  <a:schemeClr val="bg2"/>
                </a:solidFill>
              </a:defRPr>
            </a:lvl1pPr>
          </a:lstStyle>
          <a:p>
            <a:pPr lvl="0"/>
            <a:r>
              <a:rPr lang="nl-NL" dirty="0"/>
              <a:t>Naam spreker</a:t>
            </a:r>
          </a:p>
        </p:txBody>
      </p:sp>
      <p:sp>
        <p:nvSpPr>
          <p:cNvPr id="23" name="Rectangle 3"/>
          <p:cNvSpPr>
            <a:spLocks noGrp="1" noChangeArrowheads="1"/>
          </p:cNvSpPr>
          <p:nvPr>
            <p:ph idx="11" hasCustomPrompt="1"/>
          </p:nvPr>
        </p:nvSpPr>
        <p:spPr bwMode="auto">
          <a:xfrm>
            <a:off x="1304925" y="4849092"/>
            <a:ext cx="4545117"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2000">
                <a:solidFill>
                  <a:schemeClr val="bg2"/>
                </a:solidFill>
              </a:defRPr>
            </a:lvl1pPr>
            <a:lvl2pPr marL="0" indent="0">
              <a:buFontTx/>
              <a:buNone/>
              <a:defRPr sz="1600"/>
            </a:lvl2pPr>
            <a:lvl3pPr marL="860425" indent="0">
              <a:buFontTx/>
              <a:buNone/>
              <a:defRPr/>
            </a:lvl3pPr>
            <a:lvl4pPr marL="1236662" indent="0">
              <a:buFontTx/>
              <a:buNone/>
              <a:defRPr/>
            </a:lvl4pPr>
            <a:lvl5pPr marL="1717675" indent="0">
              <a:buFontTx/>
              <a:buNone/>
              <a:defRPr/>
            </a:lvl5pPr>
          </a:lstStyle>
          <a:p>
            <a:pPr lvl="0"/>
            <a:r>
              <a:rPr lang="nl-NL" dirty="0"/>
              <a:t>Naam afdeling</a:t>
            </a:r>
            <a:endParaRPr lang="en-GB" dirty="0"/>
          </a:p>
        </p:txBody>
      </p:sp>
      <p:sp>
        <p:nvSpPr>
          <p:cNvPr id="19" name="Rectangle 3"/>
          <p:cNvSpPr>
            <a:spLocks noGrp="1" noChangeArrowheads="1"/>
          </p:cNvSpPr>
          <p:nvPr>
            <p:ph idx="12" hasCustomPrompt="1"/>
          </p:nvPr>
        </p:nvSpPr>
        <p:spPr bwMode="auto">
          <a:xfrm>
            <a:off x="1304924" y="5264727"/>
            <a:ext cx="4527551" cy="41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sz="1800" b="0" i="0" cap="all" baseline="0">
                <a:solidFill>
                  <a:schemeClr val="accent1"/>
                </a:solidFill>
              </a:defRPr>
            </a:lvl1pPr>
          </a:lstStyle>
          <a:p>
            <a:pPr lvl="0"/>
            <a:r>
              <a:rPr lang="nl-NL" dirty="0"/>
              <a:t>Plaats</a:t>
            </a:r>
            <a:endParaRPr lang="en-GB" dirty="0"/>
          </a:p>
        </p:txBody>
      </p:sp>
      <p:sp>
        <p:nvSpPr>
          <p:cNvPr id="26"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7" name="Rechthoek 16"/>
          <p:cNvSpPr/>
          <p:nvPr userDrawn="1"/>
        </p:nvSpPr>
        <p:spPr bwMode="auto">
          <a:xfrm>
            <a:off x="-2" y="2587351"/>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5"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85380378-5630-224A-B868-D64F5B5BF5D6}" type="datetime5">
              <a:rPr lang="nl-NL" smtClean="0"/>
              <a:t>30-nov-22</a:t>
            </a:fld>
            <a:endParaRPr lang="en-GB" dirty="0"/>
          </a:p>
        </p:txBody>
      </p:sp>
      <p:sp>
        <p:nvSpPr>
          <p:cNvPr id="27"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
        <p:nvSpPr>
          <p:cNvPr id="28"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pic>
        <p:nvPicPr>
          <p:cNvPr id="4" name="Afbeelding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738" y="277500"/>
            <a:ext cx="2372295" cy="576000"/>
          </a:xfrm>
          <a:prstGeom prst="rect">
            <a:avLst/>
          </a:prstGeom>
        </p:spPr>
      </p:pic>
      <p:pic>
        <p:nvPicPr>
          <p:cNvPr id="5" name="Afbeelding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75620" y="156632"/>
            <a:ext cx="730044" cy="730044"/>
          </a:xfrm>
          <a:prstGeom prst="rect">
            <a:avLst/>
          </a:prstGeom>
        </p:spPr>
      </p:pic>
      <p:sp>
        <p:nvSpPr>
          <p:cNvPr id="6" name="Rechthoek 5"/>
          <p:cNvSpPr/>
          <p:nvPr userDrawn="1"/>
        </p:nvSpPr>
        <p:spPr bwMode="auto">
          <a:xfrm>
            <a:off x="8175620" y="5752551"/>
            <a:ext cx="874780" cy="792438"/>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566737" y="0"/>
            <a:ext cx="6524815" cy="854075"/>
          </a:xfrm>
        </p:spPr>
        <p:txBody>
          <a:bodyPr/>
          <a:lstStyle>
            <a:lvl1pPr algn="l">
              <a:defRPr sz="2400" b="1"/>
            </a:lvl1pPr>
          </a:lstStyle>
          <a:p>
            <a:r>
              <a:rPr lang="en-US"/>
              <a:t>Click to edit Master title style</a:t>
            </a:r>
            <a:endParaRPr lang="nl-NL" dirty="0"/>
          </a:p>
        </p:txBody>
      </p:sp>
      <p:sp>
        <p:nvSpPr>
          <p:cNvPr id="4" name="Tijdelijke aanduiding voor tekst 3"/>
          <p:cNvSpPr>
            <a:spLocks noGrp="1"/>
          </p:cNvSpPr>
          <p:nvPr>
            <p:ph type="body" sz="half" idx="2"/>
          </p:nvPr>
        </p:nvSpPr>
        <p:spPr>
          <a:xfrm>
            <a:off x="566737" y="1135064"/>
            <a:ext cx="3008313" cy="5118678"/>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fld id="{3C64B345-25D9-5E47-911F-F3CA557968A9}" type="datetime5">
              <a:rPr lang="nl-NL" smtClean="0"/>
              <a:t>30-nov-22</a:t>
            </a:fld>
            <a:endParaRPr lang="en-GB"/>
          </a:p>
        </p:txBody>
      </p:sp>
      <p:sp>
        <p:nvSpPr>
          <p:cNvPr id="7" name="Tijdelijke aanduiding voor dianummer 6"/>
          <p:cNvSpPr>
            <a:spLocks noGrp="1"/>
          </p:cNvSpPr>
          <p:nvPr>
            <p:ph type="sldNum" sz="quarter" idx="12"/>
          </p:nvPr>
        </p:nvSpPr>
        <p:spPr/>
        <p:txBody>
          <a:bodyPr/>
          <a:lstStyle>
            <a:lvl1pPr>
              <a:defRPr/>
            </a:lvl1pPr>
          </a:lstStyle>
          <a:p>
            <a:fld id="{64FAB8F7-6B6F-2642-9729-040657DB08FE}"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
        <p:nvSpPr>
          <p:cNvPr id="9" name="Rectangle 3"/>
          <p:cNvSpPr>
            <a:spLocks noGrp="1" noChangeArrowheads="1"/>
          </p:cNvSpPr>
          <p:nvPr>
            <p:ph idx="13"/>
          </p:nvPr>
        </p:nvSpPr>
        <p:spPr bwMode="auto">
          <a:xfrm>
            <a:off x="3740150" y="1144588"/>
            <a:ext cx="5123557"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69434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584059" y="0"/>
            <a:ext cx="6507303" cy="854075"/>
          </a:xfrm>
        </p:spPr>
        <p:txBody>
          <a:bodyPr/>
          <a:lstStyle>
            <a:lvl1pPr algn="l">
              <a:defRPr sz="2400" b="1"/>
            </a:lvl1pPr>
          </a:lstStyle>
          <a:p>
            <a:r>
              <a:rPr lang="en-US"/>
              <a:t>Click to edit Master title style</a:t>
            </a:r>
            <a:endParaRPr lang="nl-NL" dirty="0"/>
          </a:p>
        </p:txBody>
      </p:sp>
      <p:sp>
        <p:nvSpPr>
          <p:cNvPr id="3" name="Tijdelijke aanduiding voor afbeelding 2"/>
          <p:cNvSpPr>
            <a:spLocks noGrp="1"/>
          </p:cNvSpPr>
          <p:nvPr>
            <p:ph type="pic" idx="1"/>
          </p:nvPr>
        </p:nvSpPr>
        <p:spPr>
          <a:xfrm>
            <a:off x="566738" y="1144587"/>
            <a:ext cx="5040000" cy="5113338"/>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4" name="Tijdelijke aanduiding voor tekst 3"/>
          <p:cNvSpPr>
            <a:spLocks noGrp="1"/>
          </p:cNvSpPr>
          <p:nvPr>
            <p:ph type="body" sz="half" idx="2"/>
          </p:nvPr>
        </p:nvSpPr>
        <p:spPr>
          <a:xfrm>
            <a:off x="5849938" y="1144588"/>
            <a:ext cx="3003550" cy="128963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jdelijke aanduiding voor datum 4"/>
          <p:cNvSpPr>
            <a:spLocks noGrp="1"/>
          </p:cNvSpPr>
          <p:nvPr>
            <p:ph type="dt" sz="half" idx="10"/>
          </p:nvPr>
        </p:nvSpPr>
        <p:spPr/>
        <p:txBody>
          <a:bodyPr/>
          <a:lstStyle>
            <a:lvl1pPr>
              <a:defRPr/>
            </a:lvl1pPr>
          </a:lstStyle>
          <a:p>
            <a:fld id="{2CD3BC1C-CB8F-8348-95A1-04056020D997}" type="datetime5">
              <a:rPr lang="nl-NL" smtClean="0"/>
              <a:t>30-nov-22</a:t>
            </a:fld>
            <a:endParaRPr lang="en-GB"/>
          </a:p>
        </p:txBody>
      </p:sp>
      <p:sp>
        <p:nvSpPr>
          <p:cNvPr id="7" name="Tijdelijke aanduiding voor dianummer 6"/>
          <p:cNvSpPr>
            <a:spLocks noGrp="1"/>
          </p:cNvSpPr>
          <p:nvPr>
            <p:ph type="sldNum" sz="quarter" idx="12"/>
          </p:nvPr>
        </p:nvSpPr>
        <p:spPr/>
        <p:txBody>
          <a:bodyPr/>
          <a:lstStyle>
            <a:lvl1pPr>
              <a:defRPr/>
            </a:lvl1pPr>
          </a:lstStyle>
          <a:p>
            <a:fld id="{1DA0F4D9-DA5F-9846-8B97-D321E78C63B0}" type="slidenum">
              <a:rPr lang="en-GB"/>
              <a:pPr/>
              <a:t>‹#›</a:t>
            </a:fld>
            <a:endParaRPr lang="en-GB">
              <a:solidFill>
                <a:schemeClr val="bg1"/>
              </a:solidFill>
            </a:endParaRPr>
          </a:p>
        </p:txBody>
      </p:sp>
      <p:sp>
        <p:nvSpPr>
          <p:cNvPr id="8"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1451580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indslide">
    <p:spTree>
      <p:nvGrpSpPr>
        <p:cNvPr id="1" name=""/>
        <p:cNvGrpSpPr/>
        <p:nvPr/>
      </p:nvGrpSpPr>
      <p:grpSpPr>
        <a:xfrm>
          <a:off x="0" y="0"/>
          <a:ext cx="0" cy="0"/>
          <a:chOff x="0" y="0"/>
          <a:chExt cx="0" cy="0"/>
        </a:xfrm>
      </p:grpSpPr>
      <p:sp>
        <p:nvSpPr>
          <p:cNvPr id="11" name="Rechthoek 10"/>
          <p:cNvSpPr/>
          <p:nvPr userDrawn="1"/>
        </p:nvSpPr>
        <p:spPr bwMode="auto">
          <a:xfrm>
            <a:off x="0" y="0"/>
            <a:ext cx="8921749" cy="126876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3" name="Rechthoek 12"/>
          <p:cNvSpPr/>
          <p:nvPr userDrawn="1"/>
        </p:nvSpPr>
        <p:spPr bwMode="auto">
          <a:xfrm>
            <a:off x="-2" y="2587351"/>
            <a:ext cx="1146175" cy="1152000"/>
          </a:xfrm>
          <a:prstGeom prst="rect">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9" name="Rechthoek 18"/>
          <p:cNvSpPr/>
          <p:nvPr userDrawn="1"/>
        </p:nvSpPr>
        <p:spPr bwMode="auto">
          <a:xfrm>
            <a:off x="1146174" y="1431651"/>
            <a:ext cx="7997825" cy="1155700"/>
          </a:xfrm>
          <a:prstGeom prst="rect">
            <a:avLst/>
          </a:prstGeom>
          <a:solidFill>
            <a:schemeClr val="accent1">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0" name="Rectangle 3"/>
          <p:cNvSpPr>
            <a:spLocks noGrp="1" noChangeArrowheads="1"/>
          </p:cNvSpPr>
          <p:nvPr>
            <p:ph idx="1" hasCustomPrompt="1"/>
          </p:nvPr>
        </p:nvSpPr>
        <p:spPr bwMode="auto">
          <a:xfrm>
            <a:off x="1323975" y="1431652"/>
            <a:ext cx="752475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spcCol="360000" anchor="t" anchorCtr="0" compatLnSpc="1">
            <a:prstTxWarp prst="textNoShape">
              <a:avLst/>
            </a:prstTxWarp>
          </a:bodyPr>
          <a:lstStyle>
            <a:lvl1pPr>
              <a:defRPr sz="2400" b="1" i="0">
                <a:solidFill>
                  <a:schemeClr val="bg2"/>
                </a:solidFill>
              </a:defRPr>
            </a:lvl1pPr>
          </a:lstStyle>
          <a:p>
            <a:pPr lvl="0"/>
            <a:r>
              <a:rPr lang="nl-NL" dirty="0"/>
              <a:t>Aftiteling en/of adres</a:t>
            </a:r>
          </a:p>
        </p:txBody>
      </p:sp>
      <p:sp>
        <p:nvSpPr>
          <p:cNvPr id="10"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323ABC1E-CCC6-DD47-A4E1-115F6012E3FD}" type="datetime5">
              <a:rPr lang="nl-NL" smtClean="0"/>
              <a:t>30-nov-22</a:t>
            </a:fld>
            <a:endParaRPr lang="en-GB" dirty="0"/>
          </a:p>
        </p:txBody>
      </p:sp>
      <p:sp>
        <p:nvSpPr>
          <p:cNvPr id="15"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21"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pic>
        <p:nvPicPr>
          <p:cNvPr id="14" name="Afbeelding 13" descr="logo UL_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939" y="5743545"/>
            <a:ext cx="495798" cy="576000"/>
          </a:xfrm>
          <a:prstGeom prst="rect">
            <a:avLst/>
          </a:prstGeom>
        </p:spPr>
      </p:pic>
      <p:pic>
        <p:nvPicPr>
          <p:cNvPr id="18" name="Afbeelding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738" y="277500"/>
            <a:ext cx="2372295" cy="576000"/>
          </a:xfrm>
          <a:prstGeom prst="rect">
            <a:avLst/>
          </a:prstGeom>
        </p:spPr>
      </p:pic>
      <p:pic>
        <p:nvPicPr>
          <p:cNvPr id="23" name="Afbeelding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75620" y="156632"/>
            <a:ext cx="730044" cy="730044"/>
          </a:xfrm>
          <a:prstGeom prst="rect">
            <a:avLst/>
          </a:prstGeom>
        </p:spPr>
      </p:pic>
      <p:sp>
        <p:nvSpPr>
          <p:cNvPr id="2" name="Rechthoek 1"/>
          <p:cNvSpPr/>
          <p:nvPr userDrawn="1"/>
        </p:nvSpPr>
        <p:spPr bwMode="auto">
          <a:xfrm>
            <a:off x="8112126" y="5625256"/>
            <a:ext cx="914400" cy="922421"/>
          </a:xfrm>
          <a:prstGeom prst="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7" name="Tijdelijke aanduiding voor tekst 3"/>
          <p:cNvSpPr>
            <a:spLocks noGrp="1"/>
          </p:cNvSpPr>
          <p:nvPr>
            <p:ph type="body" sz="half" idx="10"/>
          </p:nvPr>
        </p:nvSpPr>
        <p:spPr>
          <a:xfrm>
            <a:off x="1323974" y="2839003"/>
            <a:ext cx="7524751" cy="3418922"/>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3003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oofdstuk indeling">
    <p:spTree>
      <p:nvGrpSpPr>
        <p:cNvPr id="1" name=""/>
        <p:cNvGrpSpPr/>
        <p:nvPr/>
      </p:nvGrpSpPr>
      <p:grpSpPr>
        <a:xfrm>
          <a:off x="0" y="0"/>
          <a:ext cx="0" cy="0"/>
          <a:chOff x="0" y="0"/>
          <a:chExt cx="0" cy="0"/>
        </a:xfrm>
      </p:grpSpPr>
      <p:sp>
        <p:nvSpPr>
          <p:cNvPr id="6" name="Rechthoek 5"/>
          <p:cNvSpPr/>
          <p:nvPr userDrawn="1"/>
        </p:nvSpPr>
        <p:spPr bwMode="auto">
          <a:xfrm>
            <a:off x="-2" y="0"/>
            <a:ext cx="9144001" cy="6553200"/>
          </a:xfrm>
          <a:prstGeom prst="rect">
            <a:avLst/>
          </a:prstGeom>
          <a:solidFill>
            <a:schemeClr val="accent1">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2" name="Titel 1"/>
          <p:cNvSpPr>
            <a:spLocks noGrp="1"/>
          </p:cNvSpPr>
          <p:nvPr>
            <p:ph type="title" hasCustomPrompt="1"/>
          </p:nvPr>
        </p:nvSpPr>
        <p:spPr>
          <a:xfrm>
            <a:off x="566738" y="0"/>
            <a:ext cx="6524625" cy="854075"/>
          </a:xfrm>
        </p:spPr>
        <p:txBody>
          <a:bodyPr/>
          <a:lstStyle>
            <a:lvl1pPr>
              <a:defRPr cap="all"/>
            </a:lvl1pPr>
          </a:lstStyle>
          <a:p>
            <a:r>
              <a:rPr lang="nl-NL" dirty="0"/>
              <a:t>HOOFDSTUK</a:t>
            </a:r>
          </a:p>
        </p:txBody>
      </p:sp>
      <p:sp>
        <p:nvSpPr>
          <p:cNvPr id="3" name="Tijdelijke aanduiding voor datum 2"/>
          <p:cNvSpPr>
            <a:spLocks noGrp="1"/>
          </p:cNvSpPr>
          <p:nvPr>
            <p:ph type="dt" sz="half" idx="10"/>
          </p:nvPr>
        </p:nvSpPr>
        <p:spPr/>
        <p:txBody>
          <a:bodyPr/>
          <a:lstStyle/>
          <a:p>
            <a:fld id="{8416B59D-570E-9A44-918E-F63BFE382F5F}" type="datetime5">
              <a:rPr lang="nl-NL" smtClean="0"/>
              <a:t>30-nov-22</a:t>
            </a:fld>
            <a:endParaRPr lang="en-GB" dirty="0"/>
          </a:p>
        </p:txBody>
      </p:sp>
      <p:sp>
        <p:nvSpPr>
          <p:cNvPr id="4" name="Tijdelijke aanduiding voor voettekst 3"/>
          <p:cNvSpPr>
            <a:spLocks noGrp="1"/>
          </p:cNvSpPr>
          <p:nvPr>
            <p:ph type="ftr" sz="quarter" idx="11"/>
          </p:nvPr>
        </p:nvSpPr>
        <p:spPr/>
        <p:txBody>
          <a:bodyPr/>
          <a:lstStyle/>
          <a:p>
            <a:r>
              <a:rPr lang="en-GB"/>
              <a:t>LUMC Willem-Alexander Kinderziekenhuis</a:t>
            </a:r>
            <a:endParaRPr lang="en-GB" dirty="0"/>
          </a:p>
        </p:txBody>
      </p:sp>
      <p:sp>
        <p:nvSpPr>
          <p:cNvPr id="5" name="Tijdelijke aanduiding voor dianummer 4"/>
          <p:cNvSpPr>
            <a:spLocks noGrp="1"/>
          </p:cNvSpPr>
          <p:nvPr>
            <p:ph type="sldNum" sz="quarter" idx="12"/>
          </p:nvPr>
        </p:nvSpPr>
        <p:spPr/>
        <p:txBody>
          <a:bodyPr/>
          <a:lstStyle/>
          <a:p>
            <a:fld id="{5306AC46-015F-6E44-B83A-36E79AEF5356}" type="slidenum">
              <a:rPr lang="en-GB" smtClean="0"/>
              <a:pPr/>
              <a:t>‹#›</a:t>
            </a:fld>
            <a:endParaRPr lang="en-GB" dirty="0"/>
          </a:p>
        </p:txBody>
      </p:sp>
      <p:sp>
        <p:nvSpPr>
          <p:cNvPr id="10" name="Tijdelijke aanduiding voor afbeelding 2"/>
          <p:cNvSpPr>
            <a:spLocks noGrp="1"/>
          </p:cNvSpPr>
          <p:nvPr>
            <p:ph type="pic" idx="14"/>
          </p:nvPr>
        </p:nvSpPr>
        <p:spPr>
          <a:xfrm>
            <a:off x="5969102" y="2583652"/>
            <a:ext cx="2880000" cy="2880000"/>
          </a:xfrm>
        </p:spPr>
        <p:txBody>
          <a:bodyPr/>
          <a:lstStyle>
            <a:lvl1pPr marL="0" indent="0">
              <a:buNone/>
              <a:defRPr sz="800">
                <a:solidFill>
                  <a:schemeClr val="accent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NL" dirty="0"/>
          </a:p>
        </p:txBody>
      </p:sp>
      <p:sp>
        <p:nvSpPr>
          <p:cNvPr id="11" name="Tijdelijke aanduiding voor inhoud 10"/>
          <p:cNvSpPr>
            <a:spLocks noGrp="1"/>
          </p:cNvSpPr>
          <p:nvPr>
            <p:ph sz="quarter" idx="15"/>
          </p:nvPr>
        </p:nvSpPr>
        <p:spPr>
          <a:xfrm>
            <a:off x="566738" y="2583652"/>
            <a:ext cx="5283200" cy="3674274"/>
          </a:xfrm>
        </p:spPr>
        <p:txBody>
          <a:bodyPr/>
          <a:lstStyle>
            <a:lvl1pPr>
              <a:lnSpc>
                <a:spcPct val="100000"/>
              </a:lnSpc>
              <a:defRPr sz="5400" b="1" i="0">
                <a:solidFill>
                  <a:schemeClr val="bg2"/>
                </a:solidFill>
              </a:defRPr>
            </a:lvl1pPr>
          </a:lstStyle>
          <a:p>
            <a:pPr lvl="0"/>
            <a:r>
              <a:rPr lang="en-US"/>
              <a:t>Click to edit Master text styles</a:t>
            </a:r>
          </a:p>
        </p:txBody>
      </p:sp>
      <p:pic>
        <p:nvPicPr>
          <p:cNvPr id="12" name="Afbeelding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7595" y="5871007"/>
            <a:ext cx="730044" cy="730044"/>
          </a:xfrm>
          <a:prstGeom prst="rect">
            <a:avLst/>
          </a:prstGeom>
        </p:spPr>
      </p:pic>
    </p:spTree>
    <p:extLst>
      <p:ext uri="{BB962C8B-B14F-4D97-AF65-F5344CB8AC3E}">
        <p14:creationId xmlns:p14="http://schemas.microsoft.com/office/powerpoint/2010/main" val="130356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3" name="Tijdelijke aanduiding voor inhoud 2"/>
          <p:cNvSpPr>
            <a:spLocks noGrp="1"/>
          </p:cNvSpPr>
          <p:nvPr>
            <p:ph idx="1"/>
          </p:nvPr>
        </p:nvSpPr>
        <p:spPr>
          <a:xfrm>
            <a:off x="566738" y="1144588"/>
            <a:ext cx="8291512" cy="5113338"/>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Rectangle 4"/>
          <p:cNvSpPr>
            <a:spLocks noGrp="1" noChangeArrowheads="1"/>
          </p:cNvSpPr>
          <p:nvPr>
            <p:ph type="dt" sz="half" idx="2"/>
          </p:nvPr>
        </p:nvSpPr>
        <p:spPr bwMode="auto">
          <a:xfrm>
            <a:off x="6350000" y="6553200"/>
            <a:ext cx="2508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9DC78F07-1A48-F647-9D58-4B23EF4EE06C}" type="datetime5">
              <a:rPr lang="nl-NL" smtClean="0"/>
              <a:t>30-nov-22</a:t>
            </a:fld>
            <a:endParaRPr lang="en-GB" dirty="0"/>
          </a:p>
        </p:txBody>
      </p:sp>
      <p:sp>
        <p:nvSpPr>
          <p:cNvPr id="9"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590306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p 1 regel">
    <p:spTree>
      <p:nvGrpSpPr>
        <p:cNvPr id="1" name=""/>
        <p:cNvGrpSpPr/>
        <p:nvPr/>
      </p:nvGrpSpPr>
      <p:grpSpPr>
        <a:xfrm>
          <a:off x="0" y="0"/>
          <a:ext cx="0" cy="0"/>
          <a:chOff x="0" y="0"/>
          <a:chExt cx="0" cy="0"/>
        </a:xfrm>
      </p:grpSpPr>
      <p:sp>
        <p:nvSpPr>
          <p:cNvPr id="7" name="Rechthoek 6"/>
          <p:cNvSpPr/>
          <p:nvPr userDrawn="1"/>
        </p:nvSpPr>
        <p:spPr bwMode="auto">
          <a:xfrm>
            <a:off x="0" y="514349"/>
            <a:ext cx="9144000" cy="89535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9" name="Tijdelijke aanduiding voor inhoud 2"/>
          <p:cNvSpPr>
            <a:spLocks noGrp="1"/>
          </p:cNvSpPr>
          <p:nvPr>
            <p:ph idx="1"/>
          </p:nvPr>
        </p:nvSpPr>
        <p:spPr>
          <a:xfrm>
            <a:off x="566738" y="760413"/>
            <a:ext cx="8291512" cy="5497513"/>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p:cNvSpPr>
            <a:spLocks noGrp="1"/>
          </p:cNvSpPr>
          <p:nvPr>
            <p:ph type="title"/>
          </p:nvPr>
        </p:nvSpPr>
        <p:spPr>
          <a:xfrm>
            <a:off x="566738" y="0"/>
            <a:ext cx="6524625" cy="501649"/>
          </a:xfrm>
        </p:spPr>
        <p:txBody>
          <a:bodyPr/>
          <a:lstStyle/>
          <a:p>
            <a:r>
              <a:rPr lang="en-US"/>
              <a:t>Click to edit Master title style</a:t>
            </a:r>
            <a:endParaRPr lang="nl-NL" dirty="0"/>
          </a:p>
        </p:txBody>
      </p:sp>
      <p:sp>
        <p:nvSpPr>
          <p:cNvPr id="10" name="Rechthoek 9"/>
          <p:cNvSpPr/>
          <p:nvPr userDrawn="1"/>
        </p:nvSpPr>
        <p:spPr bwMode="auto">
          <a:xfrm>
            <a:off x="0" y="6553200"/>
            <a:ext cx="9144000" cy="304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Tree>
    <p:extLst>
      <p:ext uri="{BB962C8B-B14F-4D97-AF65-F5344CB8AC3E}">
        <p14:creationId xmlns:p14="http://schemas.microsoft.com/office/powerpoint/2010/main" val="435653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onder voett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dirty="0"/>
          </a:p>
        </p:txBody>
      </p:sp>
      <p:sp>
        <p:nvSpPr>
          <p:cNvPr id="7" name="Tijdelijke aanduiding voor inhoud 2"/>
          <p:cNvSpPr>
            <a:spLocks noGrp="1"/>
          </p:cNvSpPr>
          <p:nvPr>
            <p:ph idx="1"/>
          </p:nvPr>
        </p:nvSpPr>
        <p:spPr>
          <a:xfrm>
            <a:off x="566738" y="1144587"/>
            <a:ext cx="8291512" cy="5373687"/>
          </a:xfrm>
        </p:spPr>
        <p:txBody>
          <a:bodyPr/>
          <a:lstStyle>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Rechthoek 4"/>
          <p:cNvSpPr/>
          <p:nvPr userDrawn="1"/>
        </p:nvSpPr>
        <p:spPr bwMode="auto">
          <a:xfrm>
            <a:off x="0" y="6553200"/>
            <a:ext cx="9144000" cy="304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Tree>
    <p:extLst>
      <p:ext uri="{BB962C8B-B14F-4D97-AF65-F5344CB8AC3E}">
        <p14:creationId xmlns:p14="http://schemas.microsoft.com/office/powerpoint/2010/main" val="2350354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5" name="Tijdelijke aanduiding voor datum 4"/>
          <p:cNvSpPr>
            <a:spLocks noGrp="1"/>
          </p:cNvSpPr>
          <p:nvPr>
            <p:ph type="dt" sz="half" idx="10"/>
          </p:nvPr>
        </p:nvSpPr>
        <p:spPr/>
        <p:txBody>
          <a:bodyPr/>
          <a:lstStyle>
            <a:lvl1pPr>
              <a:defRPr/>
            </a:lvl1pPr>
          </a:lstStyle>
          <a:p>
            <a:fld id="{F08A2BDE-C3D2-1949-AFE5-52808CA2C2D1}" type="datetime5">
              <a:rPr lang="nl-NL" smtClean="0"/>
              <a:t>30-nov-22</a:t>
            </a:fld>
            <a:endParaRPr lang="en-GB"/>
          </a:p>
        </p:txBody>
      </p:sp>
      <p:sp>
        <p:nvSpPr>
          <p:cNvPr id="7" name="Tijdelijke aanduiding voor dianummer 6"/>
          <p:cNvSpPr>
            <a:spLocks noGrp="1"/>
          </p:cNvSpPr>
          <p:nvPr>
            <p:ph type="sldNum" sz="quarter" idx="12"/>
          </p:nvPr>
        </p:nvSpPr>
        <p:spPr/>
        <p:txBody>
          <a:bodyPr/>
          <a:lstStyle>
            <a:lvl1pPr>
              <a:defRPr/>
            </a:lvl1pPr>
          </a:lstStyle>
          <a:p>
            <a:fld id="{3C622A6F-56DC-804D-B355-6A0ECE94EB36}" type="slidenum">
              <a:rPr lang="en-GB"/>
              <a:pPr/>
              <a:t>‹#›</a:t>
            </a:fld>
            <a:endParaRPr lang="en-GB">
              <a:solidFill>
                <a:schemeClr val="bg1"/>
              </a:solidFill>
            </a:endParaRPr>
          </a:p>
        </p:txBody>
      </p:sp>
      <p:sp>
        <p:nvSpPr>
          <p:cNvPr id="8" name="Rectangle 3"/>
          <p:cNvSpPr>
            <a:spLocks noGrp="1" noChangeArrowheads="1"/>
          </p:cNvSpPr>
          <p:nvPr>
            <p:ph idx="1"/>
          </p:nvPr>
        </p:nvSpPr>
        <p:spPr bwMode="auto">
          <a:xfrm>
            <a:off x="566738"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3"/>
          <p:cNvSpPr>
            <a:spLocks noGrp="1" noChangeArrowheads="1"/>
          </p:cNvSpPr>
          <p:nvPr>
            <p:ph idx="13"/>
          </p:nvPr>
        </p:nvSpPr>
        <p:spPr bwMode="auto">
          <a:xfrm>
            <a:off x="4860032" y="1144588"/>
            <a:ext cx="400367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FontTx/>
              <a:buNone/>
              <a:defRPr/>
            </a:lvl1pPr>
            <a:lvl2pPr marL="0">
              <a:defRPr/>
            </a:lvl2pPr>
            <a:lvl3pPr marL="360000">
              <a:defRPr/>
            </a:lvl3pPr>
            <a:lvl4pPr marL="720000">
              <a:defRPr/>
            </a:lvl4pPr>
            <a:lvl5pPr marL="10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4143182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66738" y="1135063"/>
            <a:ext cx="4003675"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66737" y="2174875"/>
            <a:ext cx="4003676"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4852988" y="1135063"/>
            <a:ext cx="4004630" cy="846453"/>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4852988" y="2174875"/>
            <a:ext cx="4004630" cy="4083050"/>
          </a:xfrm>
        </p:spPr>
        <p:txBody>
          <a:bodyPr/>
          <a:lstStyle>
            <a:lvl1pPr>
              <a:defRPr sz="20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lvl1pPr>
              <a:defRPr/>
            </a:lvl1pPr>
          </a:lstStyle>
          <a:p>
            <a:fld id="{86B2166D-9F89-E946-BCF4-F4B9C39A62FE}" type="datetime5">
              <a:rPr lang="nl-NL" smtClean="0"/>
              <a:t>30-nov-22</a:t>
            </a:fld>
            <a:endParaRPr lang="en-GB"/>
          </a:p>
        </p:txBody>
      </p:sp>
      <p:sp>
        <p:nvSpPr>
          <p:cNvPr id="9" name="Tijdelijke aanduiding voor dianummer 8"/>
          <p:cNvSpPr>
            <a:spLocks noGrp="1"/>
          </p:cNvSpPr>
          <p:nvPr>
            <p:ph type="sldNum" sz="quarter" idx="12"/>
          </p:nvPr>
        </p:nvSpPr>
        <p:spPr/>
        <p:txBody>
          <a:bodyPr/>
          <a:lstStyle>
            <a:lvl1pPr>
              <a:defRPr/>
            </a:lvl1pPr>
          </a:lstStyle>
          <a:p>
            <a:fld id="{C2847059-C838-D544-AA3A-A342CC408355}" type="slidenum">
              <a:rPr lang="en-GB"/>
              <a:pPr/>
              <a:t>‹#›</a:t>
            </a:fld>
            <a:endParaRPr lang="en-GB">
              <a:solidFill>
                <a:schemeClr val="bg1"/>
              </a:solidFill>
            </a:endParaRPr>
          </a:p>
        </p:txBody>
      </p:sp>
      <p:sp>
        <p:nvSpPr>
          <p:cNvPr id="2" name="Titel 1"/>
          <p:cNvSpPr>
            <a:spLocks noGrp="1"/>
          </p:cNvSpPr>
          <p:nvPr>
            <p:ph type="title"/>
          </p:nvPr>
        </p:nvSpPr>
        <p:spPr>
          <a:xfrm>
            <a:off x="566737" y="0"/>
            <a:ext cx="6558531" cy="854075"/>
          </a:xfrm>
        </p:spPr>
        <p:txBody>
          <a:bodyPr/>
          <a:lstStyle>
            <a:lvl1pPr>
              <a:defRPr/>
            </a:lvl1pPr>
          </a:lstStyle>
          <a:p>
            <a:r>
              <a:rPr lang="en-US"/>
              <a:t>Click to edit Master title style</a:t>
            </a:r>
            <a:endParaRPr lang="nl-NL" dirty="0"/>
          </a:p>
        </p:txBody>
      </p:sp>
      <p:sp>
        <p:nvSpPr>
          <p:cNvPr id="10" name="Rectangle 5"/>
          <p:cNvSpPr>
            <a:spLocks noGrp="1" noChangeArrowheads="1"/>
          </p:cNvSpPr>
          <p:nvPr>
            <p:ph type="ftr" sz="quarter" idx="1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123503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a:xfrm>
            <a:off x="566738" y="0"/>
            <a:ext cx="6524625" cy="854075"/>
          </a:xfrm>
        </p:spPr>
        <p:txBody>
          <a:bodyPr/>
          <a:lstStyle/>
          <a:p>
            <a:r>
              <a:rPr lang="en-US"/>
              <a:t>Click to edit Master title style</a:t>
            </a:r>
            <a:endParaRPr lang="nl-NL" dirty="0"/>
          </a:p>
        </p:txBody>
      </p:sp>
      <p:sp>
        <p:nvSpPr>
          <p:cNvPr id="3" name="Tijdelijke aanduiding voor datum 2"/>
          <p:cNvSpPr>
            <a:spLocks noGrp="1"/>
          </p:cNvSpPr>
          <p:nvPr>
            <p:ph type="dt" sz="half" idx="10"/>
          </p:nvPr>
        </p:nvSpPr>
        <p:spPr/>
        <p:txBody>
          <a:bodyPr/>
          <a:lstStyle>
            <a:lvl1pPr>
              <a:defRPr/>
            </a:lvl1pPr>
          </a:lstStyle>
          <a:p>
            <a:fld id="{8A90F801-E29C-F647-96BA-0AED12C8A639}" type="datetime5">
              <a:rPr lang="nl-NL" smtClean="0"/>
              <a:t>30-nov-22</a:t>
            </a:fld>
            <a:endParaRPr lang="en-GB"/>
          </a:p>
        </p:txBody>
      </p:sp>
      <p:sp>
        <p:nvSpPr>
          <p:cNvPr id="5" name="Tijdelijke aanduiding voor dianummer 4"/>
          <p:cNvSpPr>
            <a:spLocks noGrp="1"/>
          </p:cNvSpPr>
          <p:nvPr>
            <p:ph type="sldNum" sz="quarter" idx="12"/>
          </p:nvPr>
        </p:nvSpPr>
        <p:spPr/>
        <p:txBody>
          <a:bodyPr/>
          <a:lstStyle>
            <a:lvl1pPr>
              <a:defRPr/>
            </a:lvl1pPr>
          </a:lstStyle>
          <a:p>
            <a:fld id="{FD38D43D-7D33-2F43-82C4-C7C0902068A2}" type="slidenum">
              <a:rPr lang="en-GB"/>
              <a:pPr/>
              <a:t>‹#›</a:t>
            </a:fld>
            <a:endParaRPr lang="en-GB">
              <a:solidFill>
                <a:schemeClr val="bg1"/>
              </a:solidFill>
            </a:endParaRPr>
          </a:p>
        </p:txBody>
      </p:sp>
      <p:sp>
        <p:nvSpPr>
          <p:cNvPr id="6" name="Footer Placeholder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2351256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lvl1pPr>
              <a:defRPr/>
            </a:lvl1pPr>
          </a:lstStyle>
          <a:p>
            <a:fld id="{B6A5A394-D7E8-C440-95C4-AA8EAB82B695}" type="datetime5">
              <a:rPr lang="nl-NL" smtClean="0"/>
              <a:t>30-nov-22</a:t>
            </a:fld>
            <a:endParaRPr lang="en-GB"/>
          </a:p>
        </p:txBody>
      </p:sp>
      <p:sp>
        <p:nvSpPr>
          <p:cNvPr id="4" name="Tijdelijke aanduiding voor dianummer 3"/>
          <p:cNvSpPr>
            <a:spLocks noGrp="1"/>
          </p:cNvSpPr>
          <p:nvPr>
            <p:ph type="sldNum" sz="quarter" idx="12"/>
          </p:nvPr>
        </p:nvSpPr>
        <p:spPr/>
        <p:txBody>
          <a:bodyPr/>
          <a:lstStyle>
            <a:lvl1pPr>
              <a:defRPr/>
            </a:lvl1pPr>
          </a:lstStyle>
          <a:p>
            <a:fld id="{BEA1B39C-8919-CF47-A161-B6BA50FD6A18}" type="slidenum">
              <a:rPr lang="en-GB"/>
              <a:pPr/>
              <a:t>‹#›</a:t>
            </a:fld>
            <a:endParaRPr lang="en-GB">
              <a:solidFill>
                <a:schemeClr val="bg1"/>
              </a:solidFill>
            </a:endParaRPr>
          </a:p>
        </p:txBody>
      </p:sp>
      <p:sp>
        <p:nvSpPr>
          <p:cNvPr id="5" name="Rectangle 5"/>
          <p:cNvSpPr>
            <a:spLocks noGrp="1" noChangeArrowheads="1"/>
          </p:cNvSpPr>
          <p:nvPr>
            <p:ph type="ftr" sz="quarter" idx="3"/>
          </p:nvPr>
        </p:nvSpPr>
        <p:spPr bwMode="auto">
          <a:xfrm>
            <a:off x="130492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Tree>
    <p:extLst>
      <p:ext uri="{BB962C8B-B14F-4D97-AF65-F5344CB8AC3E}">
        <p14:creationId xmlns:p14="http://schemas.microsoft.com/office/powerpoint/2010/main" val="71158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hthoek 9"/>
          <p:cNvSpPr/>
          <p:nvPr/>
        </p:nvSpPr>
        <p:spPr bwMode="auto">
          <a:xfrm>
            <a:off x="8002588" y="6553200"/>
            <a:ext cx="1141412" cy="3048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1" name="Rechthoek 10"/>
          <p:cNvSpPr/>
          <p:nvPr/>
        </p:nvSpPr>
        <p:spPr bwMode="auto">
          <a:xfrm>
            <a:off x="1143000" y="6553200"/>
            <a:ext cx="6859588" cy="304800"/>
          </a:xfrm>
          <a:prstGeom prst="rect">
            <a:avLst/>
          </a:prstGeom>
          <a:solidFill>
            <a:srgbClr val="F392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2" name="Rechthoek 11"/>
          <p:cNvSpPr/>
          <p:nvPr/>
        </p:nvSpPr>
        <p:spPr bwMode="auto">
          <a:xfrm>
            <a:off x="0" y="6553200"/>
            <a:ext cx="1143000" cy="3048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sp>
        <p:nvSpPr>
          <p:cNvPr id="13" name="Rechthoek 12"/>
          <p:cNvSpPr/>
          <p:nvPr/>
        </p:nvSpPr>
        <p:spPr bwMode="auto">
          <a:xfrm>
            <a:off x="6861176" y="6553200"/>
            <a:ext cx="1141412" cy="30480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Times" charset="0"/>
              <a:ea typeface="ＭＳ Ｐゴシック" charset="0"/>
            </a:endParaRPr>
          </a:p>
        </p:txBody>
      </p:sp>
      <p:pic>
        <p:nvPicPr>
          <p:cNvPr id="4" name="Afbeelding 3" descr="bovenbalk PPT 2b.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863600"/>
          </a:xfrm>
          <a:prstGeom prst="rect">
            <a:avLst/>
          </a:prstGeom>
        </p:spPr>
      </p:pic>
      <p:sp>
        <p:nvSpPr>
          <p:cNvPr id="1027" name="Rectangle 3"/>
          <p:cNvSpPr>
            <a:spLocks noGrp="1" noChangeArrowheads="1"/>
          </p:cNvSpPr>
          <p:nvPr>
            <p:ph type="body" idx="1"/>
          </p:nvPr>
        </p:nvSpPr>
        <p:spPr bwMode="auto">
          <a:xfrm>
            <a:off x="566738" y="1144588"/>
            <a:ext cx="8291512" cy="51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sp>
        <p:nvSpPr>
          <p:cNvPr id="1028" name="Rectangle 4"/>
          <p:cNvSpPr>
            <a:spLocks noGrp="1" noChangeArrowheads="1"/>
          </p:cNvSpPr>
          <p:nvPr>
            <p:ph type="dt" sz="half" idx="2"/>
          </p:nvPr>
        </p:nvSpPr>
        <p:spPr bwMode="auto">
          <a:xfrm>
            <a:off x="8002588" y="6553200"/>
            <a:ext cx="855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r">
              <a:defRPr sz="1200">
                <a:solidFill>
                  <a:schemeClr val="tx1"/>
                </a:solidFill>
                <a:latin typeface="+mn-lt"/>
              </a:defRPr>
            </a:lvl1pPr>
          </a:lstStyle>
          <a:p>
            <a:fld id="{1E35AB7C-2BF1-2049-B819-CD0EDF996998}" type="datetime5">
              <a:rPr lang="nl-NL" smtClean="0"/>
              <a:t>30-nov-22</a:t>
            </a:fld>
            <a:endParaRPr lang="en-GB" dirty="0"/>
          </a:p>
        </p:txBody>
      </p:sp>
      <p:sp>
        <p:nvSpPr>
          <p:cNvPr id="1029" name="Rectangle 5"/>
          <p:cNvSpPr>
            <a:spLocks noGrp="1" noChangeArrowheads="1"/>
          </p:cNvSpPr>
          <p:nvPr>
            <p:ph type="ftr" sz="quarter" idx="3"/>
          </p:nvPr>
        </p:nvSpPr>
        <p:spPr bwMode="auto">
          <a:xfrm>
            <a:off x="1298575" y="6553200"/>
            <a:ext cx="4708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1200">
                <a:solidFill>
                  <a:schemeClr val="tx1"/>
                </a:solidFill>
                <a:latin typeface="+mn-lt"/>
              </a:defRPr>
            </a:lvl1pPr>
          </a:lstStyle>
          <a:p>
            <a:r>
              <a:rPr lang="en-GB"/>
              <a:t>LUMC Willem-Alexander Kinderziekenhuis</a:t>
            </a:r>
            <a:endParaRPr lang="en-GB" dirty="0"/>
          </a:p>
        </p:txBody>
      </p:sp>
      <p:sp>
        <p:nvSpPr>
          <p:cNvPr id="1030" name="Rectangle 6"/>
          <p:cNvSpPr>
            <a:spLocks noGrp="1" noChangeArrowheads="1"/>
          </p:cNvSpPr>
          <p:nvPr>
            <p:ph type="sldNum" sz="quarter" idx="4"/>
          </p:nvPr>
        </p:nvSpPr>
        <p:spPr bwMode="auto">
          <a:xfrm>
            <a:off x="566738" y="6553200"/>
            <a:ext cx="54239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1200">
                <a:solidFill>
                  <a:schemeClr val="tx1"/>
                </a:solidFill>
                <a:latin typeface="+mn-lt"/>
              </a:defRPr>
            </a:lvl1pPr>
          </a:lstStyle>
          <a:p>
            <a:fld id="{5306AC46-015F-6E44-B83A-36E79AEF5356}" type="slidenum">
              <a:rPr lang="en-GB" smtClean="0"/>
              <a:pPr/>
              <a:t>‹#›</a:t>
            </a:fld>
            <a:endParaRPr lang="en-GB" dirty="0"/>
          </a:p>
        </p:txBody>
      </p:sp>
      <p:sp>
        <p:nvSpPr>
          <p:cNvPr id="1026" name="Rectangle 2"/>
          <p:cNvSpPr>
            <a:spLocks noGrp="1" noChangeArrowheads="1"/>
          </p:cNvSpPr>
          <p:nvPr>
            <p:ph type="title"/>
          </p:nvPr>
        </p:nvSpPr>
        <p:spPr bwMode="auto">
          <a:xfrm>
            <a:off x="566738" y="0"/>
            <a:ext cx="65246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72000" numCol="1" anchor="b" anchorCtr="0" compatLnSpc="1">
            <a:prstTxWarp prst="textNoShape">
              <a:avLst/>
            </a:prstTxWarp>
          </a:bodyPr>
          <a:lstStyle/>
          <a:p>
            <a:pPr lvl="0"/>
            <a:r>
              <a:rPr lang="nl-NL" dirty="0"/>
              <a:t>Titelstijl van model bewerken</a:t>
            </a:r>
            <a:endParaRPr lang="en-GB" dirty="0"/>
          </a:p>
        </p:txBody>
      </p:sp>
      <p:pic>
        <p:nvPicPr>
          <p:cNvPr id="14" name="Afbeelding 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08272" y="5873810"/>
            <a:ext cx="730044" cy="730044"/>
          </a:xfrm>
          <a:prstGeom prst="rect">
            <a:avLst/>
          </a:prstGeom>
        </p:spPr>
      </p:pic>
    </p:spTree>
  </p:cSld>
  <p:clrMap bg1="dk2" tx1="lt1" bg2="dk1" tx2="lt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Lst>
  <p:hf hdr="0"/>
  <p:txStyles>
    <p:titleStyle>
      <a:lvl1pPr algn="l" rtl="0" eaLnBrk="1" fontAlgn="base" hangingPunct="1">
        <a:lnSpc>
          <a:spcPct val="96000"/>
        </a:lnSpc>
        <a:spcBef>
          <a:spcPct val="0"/>
        </a:spcBef>
        <a:spcAft>
          <a:spcPct val="0"/>
        </a:spcAft>
        <a:defRPr sz="2400" b="1" i="0">
          <a:solidFill>
            <a:schemeClr val="tx1"/>
          </a:solidFill>
          <a:latin typeface="+mj-lt"/>
          <a:ea typeface="+mj-ea"/>
          <a:cs typeface="+mj-cs"/>
        </a:defRPr>
      </a:lvl1pPr>
      <a:lvl2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2pPr>
      <a:lvl3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3pPr>
      <a:lvl4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4pPr>
      <a:lvl5pPr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5pPr>
      <a:lvl6pPr marL="4572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6pPr>
      <a:lvl7pPr marL="9144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7pPr>
      <a:lvl8pPr marL="13716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8pPr>
      <a:lvl9pPr marL="1828800" algn="l" rtl="0" eaLnBrk="1" fontAlgn="base" hangingPunct="1">
        <a:lnSpc>
          <a:spcPct val="96000"/>
        </a:lnSpc>
        <a:spcBef>
          <a:spcPct val="0"/>
        </a:spcBef>
        <a:spcAft>
          <a:spcPct val="0"/>
        </a:spcAft>
        <a:defRPr sz="2600" i="1">
          <a:solidFill>
            <a:schemeClr val="tx2"/>
          </a:solidFill>
          <a:latin typeface="Times" charset="0"/>
          <a:ea typeface="ＭＳ Ｐゴシック" charset="0"/>
        </a:defRPr>
      </a:lvl9pPr>
    </p:titleStyle>
    <p:bodyStyle>
      <a:lvl1pPr marL="0" indent="0" algn="l" rtl="0" eaLnBrk="1" fontAlgn="base" hangingPunct="1">
        <a:lnSpc>
          <a:spcPct val="120000"/>
        </a:lnSpc>
        <a:spcBef>
          <a:spcPts val="0"/>
        </a:spcBef>
        <a:spcAft>
          <a:spcPct val="0"/>
        </a:spcAft>
        <a:buFontTx/>
        <a:buNone/>
        <a:defRPr sz="2000">
          <a:solidFill>
            <a:schemeClr val="accent6"/>
          </a:solidFill>
          <a:latin typeface="+mn-lt"/>
          <a:ea typeface="+mn-ea"/>
          <a:cs typeface="+mn-cs"/>
        </a:defRPr>
      </a:lvl1pPr>
      <a:lvl2pPr marL="0" indent="-187325" algn="l" rtl="0" eaLnBrk="1" fontAlgn="base" hangingPunct="1">
        <a:lnSpc>
          <a:spcPct val="120000"/>
        </a:lnSpc>
        <a:spcBef>
          <a:spcPct val="20000"/>
        </a:spcBef>
        <a:spcAft>
          <a:spcPct val="0"/>
        </a:spcAft>
        <a:buFont typeface="Times" charset="0"/>
        <a:buChar char="•"/>
        <a:defRPr sz="2000">
          <a:solidFill>
            <a:schemeClr val="accent6"/>
          </a:solidFill>
          <a:latin typeface="+mn-lt"/>
          <a:ea typeface="+mn-ea"/>
        </a:defRPr>
      </a:lvl2pPr>
      <a:lvl3pPr marL="360000" indent="-185738" algn="l" rtl="0" eaLnBrk="1" fontAlgn="base" hangingPunct="1">
        <a:lnSpc>
          <a:spcPct val="120000"/>
        </a:lnSpc>
        <a:spcBef>
          <a:spcPct val="20000"/>
        </a:spcBef>
        <a:spcAft>
          <a:spcPct val="0"/>
        </a:spcAft>
        <a:buFont typeface="Times" charset="0"/>
        <a:buChar char="•"/>
        <a:defRPr>
          <a:solidFill>
            <a:schemeClr val="accent6"/>
          </a:solidFill>
          <a:latin typeface="+mn-lt"/>
          <a:ea typeface="+mn-ea"/>
        </a:defRPr>
      </a:lvl3pPr>
      <a:lvl4pPr marL="720000" indent="-195263"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4pPr>
      <a:lvl5pPr marL="1080000" indent="-192088" algn="l" rtl="0" eaLnBrk="1" fontAlgn="base" hangingPunct="1">
        <a:lnSpc>
          <a:spcPct val="120000"/>
        </a:lnSpc>
        <a:spcBef>
          <a:spcPct val="20000"/>
        </a:spcBef>
        <a:spcAft>
          <a:spcPct val="0"/>
        </a:spcAft>
        <a:buFont typeface="Times" charset="0"/>
        <a:buChar char="•"/>
        <a:defRPr sz="1800">
          <a:solidFill>
            <a:schemeClr val="accent6"/>
          </a:solidFill>
          <a:latin typeface="+mn-lt"/>
          <a:ea typeface="+mn-ea"/>
        </a:defRPr>
      </a:lvl5pPr>
      <a:lvl6pPr marL="23669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6pPr>
      <a:lvl7pPr marL="28241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7pPr>
      <a:lvl8pPr marL="32813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8pPr>
      <a:lvl9pPr marL="3738563" indent="-192088" algn="l" rtl="0" eaLnBrk="1" fontAlgn="base" hangingPunct="1">
        <a:lnSpc>
          <a:spcPct val="120000"/>
        </a:lnSpc>
        <a:spcBef>
          <a:spcPct val="20000"/>
        </a:spcBef>
        <a:spcAft>
          <a:spcPct val="0"/>
        </a:spcAft>
        <a:buFont typeface="Times" charset="0"/>
        <a:buChar char="•"/>
        <a:defRPr>
          <a:solidFill>
            <a:schemeClr val="bg2"/>
          </a:solidFill>
          <a:latin typeface="+mn-lt"/>
          <a:ea typeface="+mn-ea"/>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mailto:n.t.a.groeneveld@lumc.nl" TargetMode="External"/><Relationship Id="rId2" Type="http://schemas.openxmlformats.org/officeDocument/2006/relationships/hyperlink" Target="mailto:v.heesters@lumc.nl" TargetMode="External"/><Relationship Id="rId1" Type="http://schemas.openxmlformats.org/officeDocument/2006/relationships/slideLayout" Target="../slideLayouts/slideLayout6.xml"/><Relationship Id="rId4" Type="http://schemas.openxmlformats.org/officeDocument/2006/relationships/image" Target="../media/image33.jp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9.svg"/><Relationship Id="rId4" Type="http://schemas.openxmlformats.org/officeDocument/2006/relationships/image" Target="../media/image8.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sv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035C2E-9B70-2241-9F22-5F7F8ADD1AF9}"/>
              </a:ext>
            </a:extLst>
          </p:cNvPr>
          <p:cNvSpPr>
            <a:spLocks noGrp="1"/>
          </p:cNvSpPr>
          <p:nvPr>
            <p:ph type="title"/>
          </p:nvPr>
        </p:nvSpPr>
        <p:spPr/>
        <p:txBody>
          <a:bodyPr/>
          <a:lstStyle/>
          <a:p>
            <a:r>
              <a:rPr lang="nl-NL" dirty="0"/>
              <a:t>Het opnemen van en reflecteren op (acute) medische procedures op de IC | ?? NAAM project? </a:t>
            </a:r>
            <a:r>
              <a:rPr lang="nl-NL" dirty="0" err="1"/>
              <a:t>Neoflix</a:t>
            </a:r>
            <a:r>
              <a:rPr lang="nl-NL" dirty="0"/>
              <a:t> 2.0</a:t>
            </a:r>
            <a:endParaRPr lang="en-NL" dirty="0"/>
          </a:p>
        </p:txBody>
      </p:sp>
      <p:sp>
        <p:nvSpPr>
          <p:cNvPr id="9" name="Content Placeholder 8">
            <a:extLst>
              <a:ext uri="{FF2B5EF4-FFF2-40B4-BE49-F238E27FC236}">
                <a16:creationId xmlns:a16="http://schemas.microsoft.com/office/drawing/2014/main" id="{773E46C8-3768-5549-A291-97AAD4AA7A4F}"/>
              </a:ext>
            </a:extLst>
          </p:cNvPr>
          <p:cNvSpPr>
            <a:spLocks noGrp="1"/>
          </p:cNvSpPr>
          <p:nvPr>
            <p:ph idx="10"/>
          </p:nvPr>
        </p:nvSpPr>
        <p:spPr>
          <a:xfrm>
            <a:off x="1304925" y="2708828"/>
            <a:ext cx="4530829" cy="415636"/>
          </a:xfrm>
        </p:spPr>
        <p:txBody>
          <a:bodyPr/>
          <a:lstStyle/>
          <a:p>
            <a:r>
              <a:rPr lang="nl-NL" sz="1600" b="1" dirty="0"/>
              <a:t>Niels Groeneveld</a:t>
            </a:r>
          </a:p>
          <a:p>
            <a:r>
              <a:rPr lang="nl-NL" sz="1600" b="1" dirty="0"/>
              <a:t>Veerle Heesters (PhD Neonatologie)</a:t>
            </a:r>
            <a:endParaRPr lang="en-NL" sz="1600" b="1" dirty="0"/>
          </a:p>
        </p:txBody>
      </p:sp>
      <p:sp>
        <p:nvSpPr>
          <p:cNvPr id="11" name="Content Placeholder 10">
            <a:extLst>
              <a:ext uri="{FF2B5EF4-FFF2-40B4-BE49-F238E27FC236}">
                <a16:creationId xmlns:a16="http://schemas.microsoft.com/office/drawing/2014/main" id="{4F6DB4C6-1645-B640-9D00-D23ED9B062CD}"/>
              </a:ext>
            </a:extLst>
          </p:cNvPr>
          <p:cNvSpPr>
            <a:spLocks noGrp="1"/>
          </p:cNvSpPr>
          <p:nvPr>
            <p:ph idx="12"/>
          </p:nvPr>
        </p:nvSpPr>
        <p:spPr>
          <a:xfrm>
            <a:off x="1296140" y="3261608"/>
            <a:ext cx="4527551" cy="415635"/>
          </a:xfrm>
        </p:spPr>
        <p:txBody>
          <a:bodyPr/>
          <a:lstStyle/>
          <a:p>
            <a:r>
              <a:rPr lang="nl-NL" sz="1600" dirty="0"/>
              <a:t>LUMC</a:t>
            </a:r>
            <a:endParaRPr lang="en-NL" sz="1600" dirty="0"/>
          </a:p>
        </p:txBody>
      </p:sp>
      <p:sp>
        <p:nvSpPr>
          <p:cNvPr id="3" name="Date Placeholder 2">
            <a:extLst>
              <a:ext uri="{FF2B5EF4-FFF2-40B4-BE49-F238E27FC236}">
                <a16:creationId xmlns:a16="http://schemas.microsoft.com/office/drawing/2014/main" id="{42792B91-B8A7-0047-88E7-0CD7981343CE}"/>
              </a:ext>
            </a:extLst>
          </p:cNvPr>
          <p:cNvSpPr>
            <a:spLocks noGrp="1"/>
          </p:cNvSpPr>
          <p:nvPr>
            <p:ph type="dt" sz="half" idx="2"/>
          </p:nvPr>
        </p:nvSpPr>
        <p:spPr/>
        <p:txBody>
          <a:bodyPr/>
          <a:lstStyle/>
          <a:p>
            <a:fld id="{323ABC1E-CCC6-DD47-A4E1-115F6012E3FD}" type="datetime5">
              <a:rPr lang="nl-NL" smtClean="0"/>
              <a:t>30-nov-22</a:t>
            </a:fld>
            <a:endParaRPr lang="en-GB" dirty="0"/>
          </a:p>
        </p:txBody>
      </p:sp>
      <p:sp>
        <p:nvSpPr>
          <p:cNvPr id="5" name="Footer Placeholder 4">
            <a:extLst>
              <a:ext uri="{FF2B5EF4-FFF2-40B4-BE49-F238E27FC236}">
                <a16:creationId xmlns:a16="http://schemas.microsoft.com/office/drawing/2014/main" id="{ED0C0503-7EB1-B248-9724-E2FB29213C36}"/>
              </a:ext>
            </a:extLst>
          </p:cNvPr>
          <p:cNvSpPr>
            <a:spLocks noGrp="1"/>
          </p:cNvSpPr>
          <p:nvPr>
            <p:ph type="ftr" sz="quarter" idx="3"/>
          </p:nvPr>
        </p:nvSpPr>
        <p:spPr/>
        <p:txBody>
          <a:bodyPr/>
          <a:lstStyle/>
          <a:p>
            <a:r>
              <a:rPr lang="en-GB" dirty="0"/>
              <a:t>LUMC Willem-Alexander </a:t>
            </a:r>
            <a:r>
              <a:rPr lang="en-GB" dirty="0" err="1"/>
              <a:t>Kinderziekenhuis</a:t>
            </a:r>
            <a:endParaRPr lang="en-GB" dirty="0"/>
          </a:p>
        </p:txBody>
      </p:sp>
      <p:sp>
        <p:nvSpPr>
          <p:cNvPr id="4" name="Slide Number Placeholder 3">
            <a:extLst>
              <a:ext uri="{FF2B5EF4-FFF2-40B4-BE49-F238E27FC236}">
                <a16:creationId xmlns:a16="http://schemas.microsoft.com/office/drawing/2014/main" id="{2351C371-8857-6A4B-A053-B58B11016EC0}"/>
              </a:ext>
            </a:extLst>
          </p:cNvPr>
          <p:cNvSpPr>
            <a:spLocks noGrp="1"/>
          </p:cNvSpPr>
          <p:nvPr>
            <p:ph type="sldNum" sz="quarter" idx="4"/>
          </p:nvPr>
        </p:nvSpPr>
        <p:spPr/>
        <p:txBody>
          <a:bodyPr/>
          <a:lstStyle/>
          <a:p>
            <a:fld id="{5306AC46-015F-6E44-B83A-36E79AEF5356}" type="slidenum">
              <a:rPr lang="en-GB" smtClean="0"/>
              <a:pPr/>
              <a:t>1</a:t>
            </a:fld>
            <a:endParaRPr lang="en-GB" dirty="0"/>
          </a:p>
        </p:txBody>
      </p:sp>
      <p:sp>
        <p:nvSpPr>
          <p:cNvPr id="6" name="Content Placeholder 5">
            <a:extLst>
              <a:ext uri="{FF2B5EF4-FFF2-40B4-BE49-F238E27FC236}">
                <a16:creationId xmlns:a16="http://schemas.microsoft.com/office/drawing/2014/main" id="{631E77D1-A534-9946-BE42-7D10402F52F5}"/>
              </a:ext>
            </a:extLst>
          </p:cNvPr>
          <p:cNvSpPr>
            <a:spLocks noGrp="1"/>
          </p:cNvSpPr>
          <p:nvPr>
            <p:ph idx="11"/>
          </p:nvPr>
        </p:nvSpPr>
        <p:spPr>
          <a:xfrm>
            <a:off x="1278574" y="3525719"/>
            <a:ext cx="4545117" cy="415635"/>
          </a:xfrm>
        </p:spPr>
        <p:txBody>
          <a:bodyPr/>
          <a:lstStyle/>
          <a:p>
            <a:r>
              <a:rPr lang="nl-NL" sz="1600" dirty="0"/>
              <a:t>Klinische les </a:t>
            </a:r>
          </a:p>
        </p:txBody>
      </p:sp>
      <p:pic>
        <p:nvPicPr>
          <p:cNvPr id="15" name="Picture 14">
            <a:extLst>
              <a:ext uri="{FF2B5EF4-FFF2-40B4-BE49-F238E27FC236}">
                <a16:creationId xmlns:a16="http://schemas.microsoft.com/office/drawing/2014/main" id="{9FD4512C-AA16-0445-AEE6-CFB7798FA5F2}"/>
              </a:ext>
            </a:extLst>
          </p:cNvPr>
          <p:cNvPicPr>
            <a:picLocks noChangeAspect="1"/>
          </p:cNvPicPr>
          <p:nvPr/>
        </p:nvPicPr>
        <p:blipFill>
          <a:blip r:embed="rId2"/>
          <a:stretch>
            <a:fillRect/>
          </a:stretch>
        </p:blipFill>
        <p:spPr>
          <a:xfrm>
            <a:off x="4730129" y="2576038"/>
            <a:ext cx="4418415" cy="2475464"/>
          </a:xfrm>
          <a:prstGeom prst="rect">
            <a:avLst/>
          </a:prstGeom>
        </p:spPr>
      </p:pic>
    </p:spTree>
    <p:extLst>
      <p:ext uri="{BB962C8B-B14F-4D97-AF65-F5344CB8AC3E}">
        <p14:creationId xmlns:p14="http://schemas.microsoft.com/office/powerpoint/2010/main" val="398671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2FBE6-705B-B343-9A5D-45CC2EF0074D}"/>
              </a:ext>
            </a:extLst>
          </p:cNvPr>
          <p:cNvSpPr>
            <a:spLocks noGrp="1"/>
          </p:cNvSpPr>
          <p:nvPr>
            <p:ph type="title"/>
          </p:nvPr>
        </p:nvSpPr>
        <p:spPr/>
        <p:txBody>
          <a:bodyPr/>
          <a:lstStyle/>
          <a:p>
            <a:r>
              <a:rPr lang="nl-NL" dirty="0"/>
              <a:t>Voorwaarden (1)</a:t>
            </a:r>
          </a:p>
        </p:txBody>
      </p:sp>
      <p:sp>
        <p:nvSpPr>
          <p:cNvPr id="4" name="Date Placeholder 3">
            <a:extLst>
              <a:ext uri="{FF2B5EF4-FFF2-40B4-BE49-F238E27FC236}">
                <a16:creationId xmlns:a16="http://schemas.microsoft.com/office/drawing/2014/main" id="{A9A56D0A-C36E-4D45-87B8-48EFFA1CD4A8}"/>
              </a:ext>
            </a:extLst>
          </p:cNvPr>
          <p:cNvSpPr>
            <a:spLocks noGrp="1"/>
          </p:cNvSpPr>
          <p:nvPr>
            <p:ph type="dt" sz="half" idx="10"/>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0671D6C9-61C7-0942-9810-2A8658EFB350}"/>
              </a:ext>
            </a:extLst>
          </p:cNvPr>
          <p:cNvSpPr>
            <a:spLocks noGrp="1"/>
          </p:cNvSpPr>
          <p:nvPr>
            <p:ph type="sldNum" sz="quarter" idx="12"/>
          </p:nvPr>
        </p:nvSpPr>
        <p:spPr/>
        <p:txBody>
          <a:bodyPr/>
          <a:lstStyle/>
          <a:p>
            <a:fld id="{5306AC46-015F-6E44-B83A-36E79AEF5356}" type="slidenum">
              <a:rPr lang="en-GB" smtClean="0"/>
              <a:pPr/>
              <a:t>10</a:t>
            </a:fld>
            <a:endParaRPr lang="en-GB" dirty="0"/>
          </a:p>
        </p:txBody>
      </p:sp>
      <p:sp>
        <p:nvSpPr>
          <p:cNvPr id="7" name="Content Placeholder 6">
            <a:extLst>
              <a:ext uri="{FF2B5EF4-FFF2-40B4-BE49-F238E27FC236}">
                <a16:creationId xmlns:a16="http://schemas.microsoft.com/office/drawing/2014/main" id="{FDF0A556-C2C1-084E-9F8B-8B10835BFD42}"/>
              </a:ext>
            </a:extLst>
          </p:cNvPr>
          <p:cNvSpPr>
            <a:spLocks noGrp="1"/>
          </p:cNvSpPr>
          <p:nvPr>
            <p:ph idx="1"/>
          </p:nvPr>
        </p:nvSpPr>
        <p:spPr>
          <a:xfrm>
            <a:off x="451414" y="1131706"/>
            <a:ext cx="6402232" cy="5113337"/>
          </a:xfrm>
        </p:spPr>
        <p:txBody>
          <a:bodyPr/>
          <a:lstStyle/>
          <a:p>
            <a:pPr marL="342900" lvl="1" indent="-342900">
              <a:buFont typeface="Arial" panose="020B0604020202020204" pitchFamily="34" charset="0"/>
              <a:buChar char="•"/>
            </a:pPr>
            <a:r>
              <a:rPr lang="nl-NL" sz="1700" b="1" dirty="0"/>
              <a:t>Essentieel: </a:t>
            </a:r>
            <a:r>
              <a:rPr lang="nl-NL" sz="1700" b="1" i="1" dirty="0"/>
              <a:t>veilig leerklimaat</a:t>
            </a:r>
            <a:r>
              <a:rPr lang="nl-NL" sz="1700" b="1" dirty="0"/>
              <a:t>! </a:t>
            </a:r>
          </a:p>
          <a:p>
            <a:pPr marL="702900" lvl="2" indent="-342900">
              <a:buFont typeface="Courier New" panose="02070309020205020404" pitchFamily="49" charset="0"/>
              <a:buChar char="o"/>
            </a:pPr>
            <a:r>
              <a:rPr lang="nl-NL" sz="1700" dirty="0"/>
              <a:t>Schuldvrij.</a:t>
            </a:r>
          </a:p>
          <a:p>
            <a:pPr marL="702900" lvl="2" indent="-342900">
              <a:buFont typeface="Courier New" panose="02070309020205020404" pitchFamily="49" charset="0"/>
              <a:buChar char="o"/>
            </a:pPr>
            <a:r>
              <a:rPr lang="nl-NL" sz="1700" dirty="0"/>
              <a:t>Feedbackregels</a:t>
            </a:r>
          </a:p>
          <a:p>
            <a:pPr marL="702900" lvl="2" indent="-342900">
              <a:buFont typeface="Courier New" panose="02070309020205020404" pitchFamily="49" charset="0"/>
              <a:buChar char="o"/>
            </a:pPr>
            <a:r>
              <a:rPr lang="nl-NL" sz="1700" dirty="0"/>
              <a:t>Focus op leren en verbeteren niet op fouten.</a:t>
            </a:r>
          </a:p>
          <a:p>
            <a:pPr marL="702900" lvl="2" indent="-342900">
              <a:buFont typeface="Courier New" panose="02070309020205020404" pitchFamily="49" charset="0"/>
              <a:buChar char="o"/>
            </a:pPr>
            <a:r>
              <a:rPr lang="nl-NL" sz="1700" dirty="0"/>
              <a:t>Aanwezigheid van betrokkenen.</a:t>
            </a:r>
          </a:p>
          <a:p>
            <a:pPr lvl="2" indent="0">
              <a:buNone/>
            </a:pPr>
            <a:endParaRPr lang="nl-NL" dirty="0">
              <a:highlight>
                <a:srgbClr val="FFFF00"/>
              </a:highlight>
            </a:endParaRPr>
          </a:p>
          <a:p>
            <a:pPr marL="342900" indent="-342900">
              <a:buFont typeface="Arial" panose="020B0604020202020204" pitchFamily="34" charset="0"/>
              <a:buChar char="•"/>
            </a:pPr>
            <a:endParaRPr lang="nl-NL" sz="1700" b="1" dirty="0"/>
          </a:p>
          <a:p>
            <a:endParaRPr lang="en-US" sz="1400" dirty="0"/>
          </a:p>
        </p:txBody>
      </p:sp>
      <p:sp>
        <p:nvSpPr>
          <p:cNvPr id="6" name="Footer Placeholder 5">
            <a:extLst>
              <a:ext uri="{FF2B5EF4-FFF2-40B4-BE49-F238E27FC236}">
                <a16:creationId xmlns:a16="http://schemas.microsoft.com/office/drawing/2014/main" id="{980F095B-617C-7D47-BE8F-7A6B45267855}"/>
              </a:ext>
            </a:extLst>
          </p:cNvPr>
          <p:cNvSpPr>
            <a:spLocks noGrp="1"/>
          </p:cNvSpPr>
          <p:nvPr>
            <p:ph type="ftr" sz="quarter" idx="3"/>
          </p:nvPr>
        </p:nvSpPr>
        <p:spPr/>
        <p:txBody>
          <a:bodyPr/>
          <a:lstStyle/>
          <a:p>
            <a:r>
              <a:rPr lang="en-GB" dirty="0"/>
              <a:t>LUMC Willem-Alexander </a:t>
            </a:r>
            <a:r>
              <a:rPr lang="en-GB" dirty="0" err="1"/>
              <a:t>Kinderziekenhuis</a:t>
            </a:r>
            <a:endParaRPr lang="en-GB" dirty="0"/>
          </a:p>
        </p:txBody>
      </p:sp>
      <p:pic>
        <p:nvPicPr>
          <p:cNvPr id="8" name="Afbeelding 4">
            <a:extLst>
              <a:ext uri="{FF2B5EF4-FFF2-40B4-BE49-F238E27FC236}">
                <a16:creationId xmlns:a16="http://schemas.microsoft.com/office/drawing/2014/main" id="{A1304FBB-E344-4502-A9E4-2BFDE8D86D42}"/>
              </a:ext>
            </a:extLst>
          </p:cNvPr>
          <p:cNvPicPr>
            <a:picLocks noChangeAspect="1"/>
          </p:cNvPicPr>
          <p:nvPr/>
        </p:nvPicPr>
        <p:blipFill rotWithShape="1">
          <a:blip r:embed="rId3"/>
          <a:srcRect l="5455" t="29697" r="6250" b="27879"/>
          <a:stretch/>
        </p:blipFill>
        <p:spPr>
          <a:xfrm>
            <a:off x="1109133" y="3737157"/>
            <a:ext cx="6091413" cy="2195104"/>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39BD5FD2-B548-4B20-BC5F-36ED5FEC9813}"/>
              </a:ext>
            </a:extLst>
          </p:cNvPr>
          <p:cNvPicPr>
            <a:picLocks noChangeAspect="1"/>
          </p:cNvPicPr>
          <p:nvPr/>
        </p:nvPicPr>
        <p:blipFill>
          <a:blip r:embed="rId4"/>
          <a:stretch>
            <a:fillRect/>
          </a:stretch>
        </p:blipFill>
        <p:spPr>
          <a:xfrm>
            <a:off x="5469541" y="1320367"/>
            <a:ext cx="3115110" cy="1800476"/>
          </a:xfrm>
          <a:prstGeom prst="rect">
            <a:avLst/>
          </a:prstGeom>
        </p:spPr>
      </p:pic>
    </p:spTree>
    <p:extLst>
      <p:ext uri="{BB962C8B-B14F-4D97-AF65-F5344CB8AC3E}">
        <p14:creationId xmlns:p14="http://schemas.microsoft.com/office/powerpoint/2010/main" val="4011982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0FF0-5993-4958-9D8B-3B02DB0B14D6}"/>
              </a:ext>
            </a:extLst>
          </p:cNvPr>
          <p:cNvSpPr>
            <a:spLocks noGrp="1"/>
          </p:cNvSpPr>
          <p:nvPr>
            <p:ph type="title"/>
          </p:nvPr>
        </p:nvSpPr>
        <p:spPr/>
        <p:txBody>
          <a:bodyPr/>
          <a:lstStyle/>
          <a:p>
            <a:r>
              <a:rPr lang="en-US" dirty="0" err="1"/>
              <a:t>Voorwaarden</a:t>
            </a:r>
            <a:endParaRPr lang="nl-NL" dirty="0"/>
          </a:p>
        </p:txBody>
      </p:sp>
      <p:sp>
        <p:nvSpPr>
          <p:cNvPr id="3" name="Content Placeholder 2">
            <a:extLst>
              <a:ext uri="{FF2B5EF4-FFF2-40B4-BE49-F238E27FC236}">
                <a16:creationId xmlns:a16="http://schemas.microsoft.com/office/drawing/2014/main" id="{47B0DA8F-4DE7-4915-82A0-A0DEB6734D0F}"/>
              </a:ext>
            </a:extLst>
          </p:cNvPr>
          <p:cNvSpPr>
            <a:spLocks noGrp="1"/>
          </p:cNvSpPr>
          <p:nvPr>
            <p:ph idx="1"/>
          </p:nvPr>
        </p:nvSpPr>
        <p:spPr/>
        <p:txBody>
          <a:bodyPr/>
          <a:lstStyle/>
          <a:p>
            <a:r>
              <a:rPr lang="nl-NL" sz="1800" i="1" dirty="0">
                <a:effectLst/>
                <a:latin typeface="Calibri" panose="020F0502020204030204" pitchFamily="34" charset="0"/>
                <a:ea typeface="Calibri" panose="020F0502020204030204" pitchFamily="34" charset="0"/>
                <a:cs typeface="Times New Roman" panose="02020603050405020304" pitchFamily="18" charset="0"/>
              </a:rPr>
              <a:t>“Maar ik denk ook wel dat er, in ieder geval binnen de staf, een goed groepsgevoel is. Dat je elkaar wat gunt, er voor elkaar bent als het niet goed gaat of .. ja ik geloof wel dat dat belangrijk is.”</a:t>
            </a:r>
          </a:p>
          <a:p>
            <a:endParaRPr lang="nl-NL" sz="1800" i="1" dirty="0">
              <a:latin typeface="Calibri" panose="020F0502020204030204" pitchFamily="34" charset="0"/>
              <a:cs typeface="Times New Roman" panose="02020603050405020304" pitchFamily="18" charset="0"/>
            </a:endParaRPr>
          </a:p>
          <a:p>
            <a:endParaRPr lang="nl-NL" sz="1800" i="1" dirty="0">
              <a:latin typeface="Calibri" panose="020F0502020204030204" pitchFamily="34" charset="0"/>
              <a:cs typeface="Times New Roman" panose="02020603050405020304" pitchFamily="18" charset="0"/>
            </a:endParaRPr>
          </a:p>
          <a:p>
            <a:endParaRPr lang="nl-NL" sz="1800" i="1" dirty="0">
              <a:latin typeface="Calibri" panose="020F0502020204030204" pitchFamily="34" charset="0"/>
              <a:cs typeface="Times New Roman" panose="02020603050405020304" pitchFamily="18" charset="0"/>
            </a:endParaRPr>
          </a:p>
          <a:p>
            <a:r>
              <a:rPr lang="nl-NL" sz="1800" i="1" dirty="0">
                <a:effectLst/>
                <a:latin typeface="Calibri" panose="020F0502020204030204" pitchFamily="34" charset="0"/>
                <a:ea typeface="Calibri" panose="020F0502020204030204" pitchFamily="34" charset="0"/>
                <a:cs typeface="Times New Roman" panose="02020603050405020304" pitchFamily="18" charset="0"/>
              </a:rPr>
              <a:t>“Ik voel me in de groep altijd heel veilig, dus ik weet van iedereen doet wel eens iets verkeerds. Of verkeerd is niet het goede woord … er zijn meerder wegen naar Rome dus dat je denkt o ja, de een wacht langer met dit of ik was vroeger degene die het snelst ging intuberen, of eerder de drukken verhogen of zuurstof, dat doen we allemaal wel eens een keertje wat anders afhankelijk van .. waar je staat of hoe het loopt. Of, hoe en wat. Dus ik denk dat iedereen daarom ook bij het terug kijken, in het algemeen, ja ook aardiger voor elkaar is.” </a:t>
            </a:r>
            <a:endParaRPr lang="nl-NL" i="1" dirty="0"/>
          </a:p>
        </p:txBody>
      </p:sp>
      <p:sp>
        <p:nvSpPr>
          <p:cNvPr id="4" name="Date Placeholder 3">
            <a:extLst>
              <a:ext uri="{FF2B5EF4-FFF2-40B4-BE49-F238E27FC236}">
                <a16:creationId xmlns:a16="http://schemas.microsoft.com/office/drawing/2014/main" id="{E36E4A99-9A63-485D-9F9F-DF0E4C993806}"/>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CC9CD46F-6FF0-47F7-8E7E-62C65B5D5688}"/>
              </a:ext>
            </a:extLst>
          </p:cNvPr>
          <p:cNvSpPr>
            <a:spLocks noGrp="1"/>
          </p:cNvSpPr>
          <p:nvPr>
            <p:ph type="sldNum" sz="quarter" idx="4"/>
          </p:nvPr>
        </p:nvSpPr>
        <p:spPr/>
        <p:txBody>
          <a:bodyPr/>
          <a:lstStyle/>
          <a:p>
            <a:fld id="{5306AC46-015F-6E44-B83A-36E79AEF5356}" type="slidenum">
              <a:rPr lang="en-GB" smtClean="0"/>
              <a:pPr/>
              <a:t>11</a:t>
            </a:fld>
            <a:endParaRPr lang="en-GB" dirty="0"/>
          </a:p>
        </p:txBody>
      </p:sp>
      <p:sp>
        <p:nvSpPr>
          <p:cNvPr id="6" name="Footer Placeholder 5">
            <a:extLst>
              <a:ext uri="{FF2B5EF4-FFF2-40B4-BE49-F238E27FC236}">
                <a16:creationId xmlns:a16="http://schemas.microsoft.com/office/drawing/2014/main" id="{384A7072-0956-407F-8F7C-48411463CFA8}"/>
              </a:ext>
            </a:extLst>
          </p:cNvPr>
          <p:cNvSpPr>
            <a:spLocks noGrp="1"/>
          </p:cNvSpPr>
          <p:nvPr>
            <p:ph type="ftr" sz="quarter" idx="3"/>
          </p:nvPr>
        </p:nvSpPr>
        <p:spPr/>
        <p:txBody>
          <a:bodyPr/>
          <a:lstStyle/>
          <a:p>
            <a:r>
              <a:rPr lang="en-GB"/>
              <a:t>LUMC Willem-Alexander Kinderziekenhuis</a:t>
            </a:r>
            <a:endParaRPr lang="en-GB" dirty="0"/>
          </a:p>
        </p:txBody>
      </p:sp>
    </p:spTree>
    <p:extLst>
      <p:ext uri="{BB962C8B-B14F-4D97-AF65-F5344CB8AC3E}">
        <p14:creationId xmlns:p14="http://schemas.microsoft.com/office/powerpoint/2010/main" val="3552070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F5AED-9111-4FCA-898A-624149F85D31}"/>
              </a:ext>
            </a:extLst>
          </p:cNvPr>
          <p:cNvSpPr>
            <a:spLocks noGrp="1"/>
          </p:cNvSpPr>
          <p:nvPr>
            <p:ph type="title"/>
          </p:nvPr>
        </p:nvSpPr>
        <p:spPr/>
        <p:txBody>
          <a:bodyPr/>
          <a:lstStyle/>
          <a:p>
            <a:r>
              <a:rPr lang="en-US" dirty="0" err="1"/>
              <a:t>Voorbereiding</a:t>
            </a:r>
            <a:endParaRPr lang="nl-NL" dirty="0"/>
          </a:p>
        </p:txBody>
      </p:sp>
      <p:sp>
        <p:nvSpPr>
          <p:cNvPr id="3" name="Date Placeholder 2">
            <a:extLst>
              <a:ext uri="{FF2B5EF4-FFF2-40B4-BE49-F238E27FC236}">
                <a16:creationId xmlns:a16="http://schemas.microsoft.com/office/drawing/2014/main" id="{E1663F4D-2BC5-4018-8EFC-DF94AB15A593}"/>
              </a:ext>
            </a:extLst>
          </p:cNvPr>
          <p:cNvSpPr>
            <a:spLocks noGrp="1"/>
          </p:cNvSpPr>
          <p:nvPr>
            <p:ph type="dt" sz="half" idx="10"/>
          </p:nvPr>
        </p:nvSpPr>
        <p:spPr/>
        <p:txBody>
          <a:bodyPr/>
          <a:lstStyle/>
          <a:p>
            <a:fld id="{F08A2BDE-C3D2-1949-AFE5-52808CA2C2D1}" type="datetime5">
              <a:rPr lang="nl-NL" smtClean="0"/>
              <a:t>30-nov-22</a:t>
            </a:fld>
            <a:endParaRPr lang="en-GB"/>
          </a:p>
        </p:txBody>
      </p:sp>
      <p:sp>
        <p:nvSpPr>
          <p:cNvPr id="4" name="Slide Number Placeholder 3">
            <a:extLst>
              <a:ext uri="{FF2B5EF4-FFF2-40B4-BE49-F238E27FC236}">
                <a16:creationId xmlns:a16="http://schemas.microsoft.com/office/drawing/2014/main" id="{79FC98BF-34EB-482F-8761-9CFA3A9D3EA4}"/>
              </a:ext>
            </a:extLst>
          </p:cNvPr>
          <p:cNvSpPr>
            <a:spLocks noGrp="1"/>
          </p:cNvSpPr>
          <p:nvPr>
            <p:ph type="sldNum" sz="quarter" idx="12"/>
          </p:nvPr>
        </p:nvSpPr>
        <p:spPr/>
        <p:txBody>
          <a:bodyPr/>
          <a:lstStyle/>
          <a:p>
            <a:fld id="{3C622A6F-56DC-804D-B355-6A0ECE94EB36}" type="slidenum">
              <a:rPr lang="en-GB" smtClean="0"/>
              <a:pPr/>
              <a:t>12</a:t>
            </a:fld>
            <a:endParaRPr lang="en-GB">
              <a:solidFill>
                <a:schemeClr val="bg1"/>
              </a:solidFill>
            </a:endParaRPr>
          </a:p>
        </p:txBody>
      </p:sp>
      <p:sp>
        <p:nvSpPr>
          <p:cNvPr id="7" name="Footer Placeholder 6">
            <a:extLst>
              <a:ext uri="{FF2B5EF4-FFF2-40B4-BE49-F238E27FC236}">
                <a16:creationId xmlns:a16="http://schemas.microsoft.com/office/drawing/2014/main" id="{7D43CF26-6079-43EA-B3E8-88BECE1FBA08}"/>
              </a:ext>
            </a:extLst>
          </p:cNvPr>
          <p:cNvSpPr>
            <a:spLocks noGrp="1"/>
          </p:cNvSpPr>
          <p:nvPr>
            <p:ph type="ftr" sz="quarter" idx="3"/>
          </p:nvPr>
        </p:nvSpPr>
        <p:spPr/>
        <p:txBody>
          <a:bodyPr/>
          <a:lstStyle/>
          <a:p>
            <a:r>
              <a:rPr lang="en-GB"/>
              <a:t>LUMC Willem-Alexander Kinderziekenhuis</a:t>
            </a:r>
            <a:endParaRPr lang="en-GB" dirty="0"/>
          </a:p>
        </p:txBody>
      </p:sp>
      <p:pic>
        <p:nvPicPr>
          <p:cNvPr id="10" name="Content Placeholder 9" descr="Diagram&#10;&#10;Description automatically generated">
            <a:extLst>
              <a:ext uri="{FF2B5EF4-FFF2-40B4-BE49-F238E27FC236}">
                <a16:creationId xmlns:a16="http://schemas.microsoft.com/office/drawing/2014/main" id="{0E30DA20-989E-423B-A6B3-AD137C0EB731}"/>
              </a:ext>
            </a:extLst>
          </p:cNvPr>
          <p:cNvPicPr>
            <a:picLocks noGrp="1" noChangeAspect="1"/>
          </p:cNvPicPr>
          <p:nvPr>
            <p:ph idx="1"/>
          </p:nvPr>
        </p:nvPicPr>
        <p:blipFill rotWithShape="1">
          <a:blip r:embed="rId2"/>
          <a:srcRect l="4963" t="6228" r="2547" b="38592"/>
          <a:stretch/>
        </p:blipFill>
        <p:spPr>
          <a:xfrm>
            <a:off x="1444391" y="979064"/>
            <a:ext cx="6255218" cy="5278861"/>
          </a:xfrm>
        </p:spPr>
      </p:pic>
    </p:spTree>
    <p:extLst>
      <p:ext uri="{BB962C8B-B14F-4D97-AF65-F5344CB8AC3E}">
        <p14:creationId xmlns:p14="http://schemas.microsoft.com/office/powerpoint/2010/main" val="130882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1E62-C24B-914C-BC1A-5D17955249A0}"/>
              </a:ext>
            </a:extLst>
          </p:cNvPr>
          <p:cNvSpPr>
            <a:spLocks noGrp="1"/>
          </p:cNvSpPr>
          <p:nvPr>
            <p:ph type="title"/>
          </p:nvPr>
        </p:nvSpPr>
        <p:spPr/>
        <p:txBody>
          <a:bodyPr/>
          <a:lstStyle/>
          <a:p>
            <a:r>
              <a:rPr lang="nl-NL" dirty="0"/>
              <a:t>Voorwaarden (2)</a:t>
            </a:r>
            <a:endParaRPr lang="en-US" dirty="0"/>
          </a:p>
        </p:txBody>
      </p:sp>
      <p:sp>
        <p:nvSpPr>
          <p:cNvPr id="3" name="Date Placeholder 2">
            <a:extLst>
              <a:ext uri="{FF2B5EF4-FFF2-40B4-BE49-F238E27FC236}">
                <a16:creationId xmlns:a16="http://schemas.microsoft.com/office/drawing/2014/main" id="{15FEF3AA-4137-8047-8423-E62E0F08989A}"/>
              </a:ext>
            </a:extLst>
          </p:cNvPr>
          <p:cNvSpPr>
            <a:spLocks noGrp="1"/>
          </p:cNvSpPr>
          <p:nvPr>
            <p:ph type="dt" sz="half" idx="10"/>
          </p:nvPr>
        </p:nvSpPr>
        <p:spPr/>
        <p:txBody>
          <a:bodyPr/>
          <a:lstStyle/>
          <a:p>
            <a:fld id="{F08A2BDE-C3D2-1949-AFE5-52808CA2C2D1}" type="datetime5">
              <a:rPr lang="nl-NL" smtClean="0"/>
              <a:t>30-nov-22</a:t>
            </a:fld>
            <a:endParaRPr lang="en-GB"/>
          </a:p>
        </p:txBody>
      </p:sp>
      <p:sp>
        <p:nvSpPr>
          <p:cNvPr id="4" name="Slide Number Placeholder 3">
            <a:extLst>
              <a:ext uri="{FF2B5EF4-FFF2-40B4-BE49-F238E27FC236}">
                <a16:creationId xmlns:a16="http://schemas.microsoft.com/office/drawing/2014/main" id="{86144C42-B851-464B-AE8E-DF3F84BF19FA}"/>
              </a:ext>
            </a:extLst>
          </p:cNvPr>
          <p:cNvSpPr>
            <a:spLocks noGrp="1"/>
          </p:cNvSpPr>
          <p:nvPr>
            <p:ph type="sldNum" sz="quarter" idx="12"/>
          </p:nvPr>
        </p:nvSpPr>
        <p:spPr/>
        <p:txBody>
          <a:bodyPr/>
          <a:lstStyle/>
          <a:p>
            <a:fld id="{3C622A6F-56DC-804D-B355-6A0ECE94EB36}" type="slidenum">
              <a:rPr lang="en-GB" smtClean="0"/>
              <a:pPr/>
              <a:t>13</a:t>
            </a:fld>
            <a:endParaRPr lang="en-GB">
              <a:solidFill>
                <a:schemeClr val="bg1"/>
              </a:solidFill>
            </a:endParaRPr>
          </a:p>
        </p:txBody>
      </p:sp>
      <p:sp>
        <p:nvSpPr>
          <p:cNvPr id="5" name="Content Placeholder 4">
            <a:extLst>
              <a:ext uri="{FF2B5EF4-FFF2-40B4-BE49-F238E27FC236}">
                <a16:creationId xmlns:a16="http://schemas.microsoft.com/office/drawing/2014/main" id="{62468FFE-D6F7-D041-863E-D1C299FA1C37}"/>
              </a:ext>
            </a:extLst>
          </p:cNvPr>
          <p:cNvSpPr>
            <a:spLocks noGrp="1"/>
          </p:cNvSpPr>
          <p:nvPr>
            <p:ph idx="1"/>
          </p:nvPr>
        </p:nvSpPr>
        <p:spPr>
          <a:xfrm>
            <a:off x="566738" y="1144588"/>
            <a:ext cx="7697586" cy="5113337"/>
          </a:xfrm>
        </p:spPr>
        <p:txBody>
          <a:bodyPr/>
          <a:lstStyle/>
          <a:p>
            <a:pPr marL="342900" indent="-342900">
              <a:buFont typeface="Arial" panose="020B0604020202020204" pitchFamily="34" charset="0"/>
              <a:buChar char="•"/>
            </a:pPr>
            <a:r>
              <a:rPr lang="nl-NL" sz="1700" b="1" dirty="0"/>
              <a:t>Privacy</a:t>
            </a:r>
          </a:p>
          <a:p>
            <a:pPr marL="702900" lvl="2" indent="-342900">
              <a:buFont typeface="Courier New" panose="02070309020205020404" pitchFamily="49" charset="0"/>
              <a:buChar char="o"/>
            </a:pPr>
            <a:r>
              <a:rPr lang="nl-NL" sz="1700" dirty="0" err="1"/>
              <a:t>Opt</a:t>
            </a:r>
            <a:r>
              <a:rPr lang="nl-NL" sz="1700" dirty="0"/>
              <a:t>-out voor opnemen </a:t>
            </a:r>
            <a:r>
              <a:rPr lang="nl-NL" sz="1700" dirty="0">
                <a:sym typeface="Wingdings" panose="05000000000000000000" pitchFamily="2" charset="2"/>
              </a:rPr>
              <a:t> dan wordt er niet gefilmd</a:t>
            </a:r>
          </a:p>
          <a:p>
            <a:pPr marL="1062900" lvl="3" indent="-342900">
              <a:buFont typeface="Courier New" panose="02070309020205020404" pitchFamily="49" charset="0"/>
              <a:buChar char="o"/>
            </a:pPr>
            <a:r>
              <a:rPr lang="nl-NL" sz="1700" dirty="0">
                <a:sym typeface="Wingdings" panose="05000000000000000000" pitchFamily="2" charset="2"/>
              </a:rPr>
              <a:t>Benader Veerle Heesters (</a:t>
            </a:r>
            <a:r>
              <a:rPr lang="nl-NL" sz="1700" dirty="0">
                <a:sym typeface="Wingdings" panose="05000000000000000000" pitchFamily="2" charset="2"/>
                <a:hlinkClick r:id="rId2"/>
              </a:rPr>
              <a:t>v.heesters@lumc.nl</a:t>
            </a:r>
            <a:r>
              <a:rPr lang="nl-NL" sz="1700" dirty="0">
                <a:sym typeface="Wingdings" panose="05000000000000000000" pitchFamily="2" charset="2"/>
              </a:rPr>
              <a:t>) of Niels Groeneveld (</a:t>
            </a:r>
            <a:r>
              <a:rPr lang="en-US" sz="1800" u="sng" dirty="0">
                <a:solidFill>
                  <a:srgbClr val="0000FF"/>
                </a:solidFill>
                <a:effectLst/>
                <a:latin typeface="Calibri" panose="020F0502020204030204" pitchFamily="34" charset="0"/>
                <a:ea typeface="Calibri" panose="020F0502020204030204" pitchFamily="34" charset="0"/>
                <a:hlinkClick r:id="rId3"/>
              </a:rPr>
              <a:t>n.t.a.groeneveld@lumc.nl</a:t>
            </a:r>
            <a:r>
              <a:rPr lang="en-US" dirty="0">
                <a:latin typeface="Calibri" panose="020F0502020204030204" pitchFamily="34" charset="0"/>
                <a:ea typeface="Calibri" panose="020F0502020204030204" pitchFamily="34" charset="0"/>
              </a:rPr>
              <a:t>)</a:t>
            </a:r>
            <a:endParaRPr lang="nl-NL" sz="1700" dirty="0"/>
          </a:p>
          <a:p>
            <a:pPr marL="702900" lvl="2" indent="-342900">
              <a:buFont typeface="Courier New" panose="02070309020205020404" pitchFamily="49" charset="0"/>
              <a:buChar char="o"/>
            </a:pPr>
            <a:r>
              <a:rPr lang="nl-NL" sz="1700" dirty="0"/>
              <a:t>Extra toestemming voor gebruik beelden in plenaire reflectie-sessie</a:t>
            </a:r>
          </a:p>
          <a:p>
            <a:pPr marL="702900" lvl="2" indent="-342900">
              <a:buFont typeface="Courier New" panose="02070309020205020404" pitchFamily="49" charset="0"/>
              <a:buChar char="o"/>
            </a:pPr>
            <a:r>
              <a:rPr lang="nl-NL" sz="1700" dirty="0"/>
              <a:t>Databeheer/opslag: </a:t>
            </a:r>
          </a:p>
          <a:p>
            <a:pPr marL="1062900" lvl="3" indent="-342900">
              <a:buFont typeface="Courier New" panose="02070309020205020404" pitchFamily="49" charset="0"/>
              <a:buChar char="o"/>
            </a:pPr>
            <a:r>
              <a:rPr lang="nl-NL" sz="1700" dirty="0"/>
              <a:t>Datasafe</a:t>
            </a:r>
          </a:p>
          <a:p>
            <a:pPr marL="1062900" lvl="3" indent="-342900">
              <a:buFont typeface="Courier New" panose="02070309020205020404" pitchFamily="49" charset="0"/>
              <a:buChar char="o"/>
            </a:pPr>
            <a:r>
              <a:rPr lang="nl-NL" sz="1700" dirty="0"/>
              <a:t>Verwijderen binnen XXX dagen / einde project</a:t>
            </a:r>
          </a:p>
          <a:p>
            <a:pPr marL="1062900" lvl="3" indent="-342900">
              <a:buFont typeface="Courier New" panose="02070309020205020404" pitchFamily="49" charset="0"/>
              <a:buChar char="o"/>
            </a:pPr>
            <a:endParaRPr lang="nl-NL" sz="1700" dirty="0"/>
          </a:p>
          <a:p>
            <a:pPr marL="702900" lvl="2" indent="-342900">
              <a:buFont typeface="Courier New" panose="02070309020205020404" pitchFamily="49" charset="0"/>
              <a:buChar char="o"/>
            </a:pPr>
            <a:r>
              <a:rPr lang="nl-NL" sz="1700" dirty="0"/>
              <a:t>Toestemming </a:t>
            </a:r>
            <a:r>
              <a:rPr lang="nl-NL" sz="1700" dirty="0" err="1"/>
              <a:t>patient</a:t>
            </a:r>
            <a:r>
              <a:rPr lang="nl-NL" sz="1700" dirty="0"/>
              <a:t>: </a:t>
            </a:r>
          </a:p>
          <a:p>
            <a:pPr marL="1062900" lvl="3" indent="-342900">
              <a:buFont typeface="Courier New" panose="02070309020205020404" pitchFamily="49" charset="0"/>
              <a:buChar char="o"/>
            </a:pPr>
            <a:r>
              <a:rPr lang="nl-NL" sz="1700" dirty="0"/>
              <a:t>XXX / kwaliteitsverbetering</a:t>
            </a:r>
          </a:p>
        </p:txBody>
      </p:sp>
      <p:sp>
        <p:nvSpPr>
          <p:cNvPr id="7" name="Footer Placeholder 6">
            <a:extLst>
              <a:ext uri="{FF2B5EF4-FFF2-40B4-BE49-F238E27FC236}">
                <a16:creationId xmlns:a16="http://schemas.microsoft.com/office/drawing/2014/main" id="{BD27F8D3-6371-8C41-A6E0-C7E802767321}"/>
              </a:ext>
            </a:extLst>
          </p:cNvPr>
          <p:cNvSpPr>
            <a:spLocks noGrp="1"/>
          </p:cNvSpPr>
          <p:nvPr>
            <p:ph type="ftr" sz="quarter" idx="3"/>
          </p:nvPr>
        </p:nvSpPr>
        <p:spPr/>
        <p:txBody>
          <a:bodyPr/>
          <a:lstStyle/>
          <a:p>
            <a:r>
              <a:rPr lang="en-GB"/>
              <a:t>LUMC Willem-Alexander Kinderziekenhuis</a:t>
            </a:r>
            <a:endParaRPr lang="en-GB" dirty="0"/>
          </a:p>
        </p:txBody>
      </p:sp>
      <p:pic>
        <p:nvPicPr>
          <p:cNvPr id="9" name="Picture 8">
            <a:extLst>
              <a:ext uri="{FF2B5EF4-FFF2-40B4-BE49-F238E27FC236}">
                <a16:creationId xmlns:a16="http://schemas.microsoft.com/office/drawing/2014/main" id="{FDD1D404-7804-804C-9AA7-3279B996FECE}"/>
              </a:ext>
            </a:extLst>
          </p:cNvPr>
          <p:cNvPicPr>
            <a:picLocks noChangeAspect="1"/>
          </p:cNvPicPr>
          <p:nvPr/>
        </p:nvPicPr>
        <p:blipFill rotWithShape="1">
          <a:blip r:embed="rId4"/>
          <a:srcRect l="10151" t="11502" r="10063" b="17405"/>
          <a:stretch/>
        </p:blipFill>
        <p:spPr>
          <a:xfrm>
            <a:off x="6567875" y="3540828"/>
            <a:ext cx="2009387" cy="1909823"/>
          </a:xfrm>
          <a:prstGeom prst="rect">
            <a:avLst/>
          </a:prstGeom>
        </p:spPr>
      </p:pic>
    </p:spTree>
    <p:extLst>
      <p:ext uri="{BB962C8B-B14F-4D97-AF65-F5344CB8AC3E}">
        <p14:creationId xmlns:p14="http://schemas.microsoft.com/office/powerpoint/2010/main" val="1537084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1B6A-8A5B-4E71-9316-E2DEC5687E9A}"/>
              </a:ext>
            </a:extLst>
          </p:cNvPr>
          <p:cNvSpPr>
            <a:spLocks noGrp="1"/>
          </p:cNvSpPr>
          <p:nvPr>
            <p:ph type="title"/>
          </p:nvPr>
        </p:nvSpPr>
        <p:spPr/>
        <p:txBody>
          <a:bodyPr/>
          <a:lstStyle/>
          <a:p>
            <a:r>
              <a:rPr lang="en-US" dirty="0"/>
              <a:t>Safety-I</a:t>
            </a:r>
            <a:endParaRPr lang="nl-NL" dirty="0"/>
          </a:p>
        </p:txBody>
      </p:sp>
      <p:sp>
        <p:nvSpPr>
          <p:cNvPr id="3" name="Content Placeholder 2">
            <a:extLst>
              <a:ext uri="{FF2B5EF4-FFF2-40B4-BE49-F238E27FC236}">
                <a16:creationId xmlns:a16="http://schemas.microsoft.com/office/drawing/2014/main" id="{9669A8F6-90EC-469C-9172-9E8B959C3B07}"/>
              </a:ext>
            </a:extLst>
          </p:cNvPr>
          <p:cNvSpPr>
            <a:spLocks noGrp="1"/>
          </p:cNvSpPr>
          <p:nvPr>
            <p:ph idx="1"/>
          </p:nvPr>
        </p:nvSpPr>
        <p:spPr/>
        <p:txBody>
          <a:bodyPr/>
          <a:lstStyle/>
          <a:p>
            <a:pPr marL="342900" indent="-342900">
              <a:buFont typeface="Arial" panose="020B0604020202020204" pitchFamily="34" charset="0"/>
              <a:buChar char="•"/>
            </a:pPr>
            <a:r>
              <a:rPr lang="en-US" b="1" dirty="0"/>
              <a:t>Safety-I: </a:t>
            </a:r>
            <a:r>
              <a:rPr lang="en-US" dirty="0" err="1"/>
              <a:t>manier</a:t>
            </a:r>
            <a:r>
              <a:rPr lang="en-US" dirty="0"/>
              <a:t> van </a:t>
            </a:r>
            <a:r>
              <a:rPr lang="en-US" dirty="0" err="1"/>
              <a:t>kwaliteitsmanagement</a:t>
            </a:r>
            <a:r>
              <a:rPr lang="en-US" dirty="0"/>
              <a:t> tot nu toe. </a:t>
            </a:r>
          </a:p>
          <a:p>
            <a:pPr marL="702900" lvl="2" indent="-342900">
              <a:buFont typeface="Arial" panose="020B0604020202020204" pitchFamily="34" charset="0"/>
              <a:buChar char="•"/>
            </a:pPr>
            <a:r>
              <a:rPr lang="en-US" dirty="0" err="1"/>
              <a:t>Vermijden</a:t>
            </a:r>
            <a:r>
              <a:rPr lang="en-US" dirty="0"/>
              <a:t> van wat </a:t>
            </a:r>
            <a:r>
              <a:rPr lang="en-US" dirty="0" err="1"/>
              <a:t>fout</a:t>
            </a:r>
            <a:r>
              <a:rPr lang="en-US" dirty="0"/>
              <a:t> </a:t>
            </a:r>
            <a:r>
              <a:rPr lang="en-US" dirty="0" err="1"/>
              <a:t>gaat</a:t>
            </a:r>
            <a:endParaRPr lang="en-US" dirty="0"/>
          </a:p>
          <a:p>
            <a:pPr marL="1062900" lvl="3" indent="-342900">
              <a:buFont typeface="Arial" panose="020B0604020202020204" pitchFamily="34" charset="0"/>
              <a:buChar char="•"/>
            </a:pPr>
            <a:r>
              <a:rPr lang="en-US" dirty="0" err="1"/>
              <a:t>Probleem</a:t>
            </a:r>
            <a:r>
              <a:rPr lang="en-US" dirty="0"/>
              <a:t>: auto is te </a:t>
            </a:r>
            <a:r>
              <a:rPr lang="en-US" dirty="0" err="1"/>
              <a:t>langzaam</a:t>
            </a:r>
            <a:endParaRPr lang="en-US" dirty="0"/>
          </a:p>
          <a:p>
            <a:pPr marL="1062900" lvl="3" indent="-342900">
              <a:buFont typeface="Arial" panose="020B0604020202020204" pitchFamily="34" charset="0"/>
              <a:buChar char="•"/>
            </a:pPr>
            <a:r>
              <a:rPr lang="en-US" dirty="0" err="1"/>
              <a:t>Oorzaak</a:t>
            </a:r>
            <a:r>
              <a:rPr lang="en-US" dirty="0"/>
              <a:t>: </a:t>
            </a:r>
            <a:r>
              <a:rPr lang="en-US" dirty="0" err="1"/>
              <a:t>voorvleugel</a:t>
            </a:r>
            <a:r>
              <a:rPr lang="en-US" dirty="0"/>
              <a:t> is </a:t>
            </a:r>
            <a:r>
              <a:rPr lang="en-US" dirty="0" err="1"/>
              <a:t>niet</a:t>
            </a:r>
            <a:r>
              <a:rPr lang="en-US" dirty="0"/>
              <a:t> </a:t>
            </a:r>
            <a:r>
              <a:rPr lang="en-US" dirty="0" err="1"/>
              <a:t>aerodynamisch</a:t>
            </a:r>
            <a:r>
              <a:rPr lang="en-US" dirty="0"/>
              <a:t> </a:t>
            </a:r>
            <a:r>
              <a:rPr lang="en-US" dirty="0" err="1"/>
              <a:t>genoeg</a:t>
            </a:r>
            <a:endParaRPr lang="en-US" dirty="0"/>
          </a:p>
          <a:p>
            <a:pPr lvl="1" indent="0">
              <a:buNone/>
            </a:pPr>
            <a:r>
              <a:rPr lang="en-US" dirty="0"/>
              <a:t>Wat </a:t>
            </a:r>
            <a:r>
              <a:rPr lang="en-US" dirty="0" err="1"/>
              <a:t>als</a:t>
            </a:r>
            <a:r>
              <a:rPr lang="en-US" dirty="0"/>
              <a:t> </a:t>
            </a:r>
            <a:r>
              <a:rPr lang="en-US" dirty="0" err="1"/>
              <a:t>situaties</a:t>
            </a:r>
            <a:r>
              <a:rPr lang="en-US" dirty="0"/>
              <a:t> </a:t>
            </a:r>
            <a:r>
              <a:rPr lang="en-US" dirty="0" err="1"/>
              <a:t>hiervoor</a:t>
            </a:r>
            <a:r>
              <a:rPr lang="en-US" dirty="0"/>
              <a:t> te complex </a:t>
            </a:r>
            <a:r>
              <a:rPr lang="en-US" dirty="0" err="1"/>
              <a:t>worden</a:t>
            </a:r>
            <a:r>
              <a:rPr lang="en-US" dirty="0"/>
              <a:t>…</a:t>
            </a:r>
          </a:p>
          <a:p>
            <a:pPr marL="702900" lvl="2" indent="-342900">
              <a:buFont typeface="Arial" panose="020B0604020202020204" pitchFamily="34" charset="0"/>
              <a:buChar char="•"/>
            </a:pPr>
            <a:endParaRPr lang="en-US" dirty="0"/>
          </a:p>
          <a:p>
            <a:pPr lvl="2" indent="0">
              <a:buNone/>
            </a:pPr>
            <a:endParaRPr lang="en-US" dirty="0"/>
          </a:p>
          <a:p>
            <a:pPr marL="702900" lvl="2" indent="-342900">
              <a:buFont typeface="Arial" panose="020B0604020202020204" pitchFamily="34" charset="0"/>
              <a:buChar char="•"/>
            </a:pPr>
            <a:endParaRPr lang="en-US" dirty="0"/>
          </a:p>
          <a:p>
            <a:pPr marL="702900" lvl="2" indent="-342900">
              <a:buFont typeface="Arial" panose="020B0604020202020204" pitchFamily="34" charset="0"/>
              <a:buChar char="•"/>
            </a:pPr>
            <a:endParaRPr lang="en-US" dirty="0"/>
          </a:p>
          <a:p>
            <a:pPr marL="702900" lvl="2" indent="-342900">
              <a:buFont typeface="Arial" panose="020B0604020202020204" pitchFamily="34" charset="0"/>
              <a:buChar char="•"/>
            </a:pPr>
            <a:endParaRPr lang="en-US" dirty="0"/>
          </a:p>
          <a:p>
            <a:pPr lvl="2" indent="0">
              <a:buNone/>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nl-NL" dirty="0"/>
          </a:p>
        </p:txBody>
      </p:sp>
      <p:sp>
        <p:nvSpPr>
          <p:cNvPr id="4" name="Date Placeholder 3">
            <a:extLst>
              <a:ext uri="{FF2B5EF4-FFF2-40B4-BE49-F238E27FC236}">
                <a16:creationId xmlns:a16="http://schemas.microsoft.com/office/drawing/2014/main" id="{9DEB21FC-0379-4A44-8373-B4A97EAFA593}"/>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B5E314E2-D2A2-4BE7-AC42-376BE847D1CA}"/>
              </a:ext>
            </a:extLst>
          </p:cNvPr>
          <p:cNvSpPr>
            <a:spLocks noGrp="1"/>
          </p:cNvSpPr>
          <p:nvPr>
            <p:ph type="sldNum" sz="quarter" idx="4"/>
          </p:nvPr>
        </p:nvSpPr>
        <p:spPr/>
        <p:txBody>
          <a:bodyPr/>
          <a:lstStyle/>
          <a:p>
            <a:fld id="{5306AC46-015F-6E44-B83A-36E79AEF5356}" type="slidenum">
              <a:rPr lang="en-GB" smtClean="0"/>
              <a:pPr/>
              <a:t>14</a:t>
            </a:fld>
            <a:endParaRPr lang="en-GB" dirty="0"/>
          </a:p>
        </p:txBody>
      </p:sp>
      <p:sp>
        <p:nvSpPr>
          <p:cNvPr id="6" name="Footer Placeholder 5">
            <a:extLst>
              <a:ext uri="{FF2B5EF4-FFF2-40B4-BE49-F238E27FC236}">
                <a16:creationId xmlns:a16="http://schemas.microsoft.com/office/drawing/2014/main" id="{93EFA0A9-B348-41AC-946B-257481BFDEF6}"/>
              </a:ext>
            </a:extLst>
          </p:cNvPr>
          <p:cNvSpPr>
            <a:spLocks noGrp="1"/>
          </p:cNvSpPr>
          <p:nvPr>
            <p:ph type="ftr" sz="quarter" idx="3"/>
          </p:nvPr>
        </p:nvSpPr>
        <p:spPr/>
        <p:txBody>
          <a:bodyPr/>
          <a:lstStyle/>
          <a:p>
            <a:r>
              <a:rPr lang="en-GB"/>
              <a:t>LUMC Willem-Alexander Kinderziekenhuis</a:t>
            </a:r>
            <a:endParaRPr lang="en-GB" dirty="0"/>
          </a:p>
        </p:txBody>
      </p:sp>
      <p:pic>
        <p:nvPicPr>
          <p:cNvPr id="8" name="Picture 7">
            <a:extLst>
              <a:ext uri="{FF2B5EF4-FFF2-40B4-BE49-F238E27FC236}">
                <a16:creationId xmlns:a16="http://schemas.microsoft.com/office/drawing/2014/main" id="{5A6160E4-BF08-43D7-944D-4DB14462E67B}"/>
              </a:ext>
            </a:extLst>
          </p:cNvPr>
          <p:cNvPicPr>
            <a:picLocks noChangeAspect="1"/>
          </p:cNvPicPr>
          <p:nvPr/>
        </p:nvPicPr>
        <p:blipFill>
          <a:blip r:embed="rId3"/>
          <a:stretch>
            <a:fillRect/>
          </a:stretch>
        </p:blipFill>
        <p:spPr>
          <a:xfrm>
            <a:off x="6715317" y="1334875"/>
            <a:ext cx="2142933" cy="1125040"/>
          </a:xfrm>
          <a:prstGeom prst="rect">
            <a:avLst/>
          </a:prstGeom>
        </p:spPr>
      </p:pic>
      <p:pic>
        <p:nvPicPr>
          <p:cNvPr id="11" name="Picture 10">
            <a:extLst>
              <a:ext uri="{FF2B5EF4-FFF2-40B4-BE49-F238E27FC236}">
                <a16:creationId xmlns:a16="http://schemas.microsoft.com/office/drawing/2014/main" id="{576044E4-C4A9-4838-B1F0-4EA1AE3A53B6}"/>
              </a:ext>
            </a:extLst>
          </p:cNvPr>
          <p:cNvPicPr>
            <a:picLocks noChangeAspect="1"/>
          </p:cNvPicPr>
          <p:nvPr/>
        </p:nvPicPr>
        <p:blipFill>
          <a:blip r:embed="rId3"/>
          <a:stretch>
            <a:fillRect/>
          </a:stretch>
        </p:blipFill>
        <p:spPr>
          <a:xfrm>
            <a:off x="3768079" y="3586543"/>
            <a:ext cx="1607842" cy="844117"/>
          </a:xfrm>
          <a:prstGeom prst="rect">
            <a:avLst/>
          </a:prstGeom>
        </p:spPr>
      </p:pic>
      <p:pic>
        <p:nvPicPr>
          <p:cNvPr id="13" name="Picture 12">
            <a:extLst>
              <a:ext uri="{FF2B5EF4-FFF2-40B4-BE49-F238E27FC236}">
                <a16:creationId xmlns:a16="http://schemas.microsoft.com/office/drawing/2014/main" id="{276463BB-6F2C-453F-AEB2-2D7DAD7E86C4}"/>
              </a:ext>
            </a:extLst>
          </p:cNvPr>
          <p:cNvPicPr>
            <a:picLocks noChangeAspect="1"/>
          </p:cNvPicPr>
          <p:nvPr/>
        </p:nvPicPr>
        <p:blipFill>
          <a:blip r:embed="rId4"/>
          <a:stretch>
            <a:fillRect/>
          </a:stretch>
        </p:blipFill>
        <p:spPr>
          <a:xfrm>
            <a:off x="1623694" y="3391449"/>
            <a:ext cx="1506856" cy="1039211"/>
          </a:xfrm>
          <a:prstGeom prst="rect">
            <a:avLst/>
          </a:prstGeom>
        </p:spPr>
      </p:pic>
      <p:pic>
        <p:nvPicPr>
          <p:cNvPr id="14" name="Picture 13">
            <a:extLst>
              <a:ext uri="{FF2B5EF4-FFF2-40B4-BE49-F238E27FC236}">
                <a16:creationId xmlns:a16="http://schemas.microsoft.com/office/drawing/2014/main" id="{F0DEF34D-60D7-44A2-9227-4D2738FA5844}"/>
              </a:ext>
            </a:extLst>
          </p:cNvPr>
          <p:cNvPicPr>
            <a:picLocks noChangeAspect="1"/>
          </p:cNvPicPr>
          <p:nvPr/>
        </p:nvPicPr>
        <p:blipFill>
          <a:blip r:embed="rId5"/>
          <a:stretch>
            <a:fillRect/>
          </a:stretch>
        </p:blipFill>
        <p:spPr>
          <a:xfrm>
            <a:off x="1623694" y="4904552"/>
            <a:ext cx="1561657" cy="1039212"/>
          </a:xfrm>
          <a:prstGeom prst="rect">
            <a:avLst/>
          </a:prstGeom>
        </p:spPr>
      </p:pic>
      <p:pic>
        <p:nvPicPr>
          <p:cNvPr id="15" name="Picture 14">
            <a:extLst>
              <a:ext uri="{FF2B5EF4-FFF2-40B4-BE49-F238E27FC236}">
                <a16:creationId xmlns:a16="http://schemas.microsoft.com/office/drawing/2014/main" id="{56A39C52-0327-4A53-B5A7-CF5D7F54E2E6}"/>
              </a:ext>
            </a:extLst>
          </p:cNvPr>
          <p:cNvPicPr>
            <a:picLocks noChangeAspect="1"/>
          </p:cNvPicPr>
          <p:nvPr/>
        </p:nvPicPr>
        <p:blipFill>
          <a:blip r:embed="rId6"/>
          <a:stretch>
            <a:fillRect/>
          </a:stretch>
        </p:blipFill>
        <p:spPr>
          <a:xfrm>
            <a:off x="5961889" y="3429000"/>
            <a:ext cx="1506856" cy="1003590"/>
          </a:xfrm>
          <a:prstGeom prst="rect">
            <a:avLst/>
          </a:prstGeom>
        </p:spPr>
      </p:pic>
      <p:pic>
        <p:nvPicPr>
          <p:cNvPr id="16" name="Picture 15">
            <a:extLst>
              <a:ext uri="{FF2B5EF4-FFF2-40B4-BE49-F238E27FC236}">
                <a16:creationId xmlns:a16="http://schemas.microsoft.com/office/drawing/2014/main" id="{DF43CDF9-5F82-4097-82EF-3DBFA8E839DC}"/>
              </a:ext>
            </a:extLst>
          </p:cNvPr>
          <p:cNvPicPr>
            <a:picLocks noChangeAspect="1"/>
          </p:cNvPicPr>
          <p:nvPr/>
        </p:nvPicPr>
        <p:blipFill>
          <a:blip r:embed="rId7"/>
          <a:stretch>
            <a:fillRect/>
          </a:stretch>
        </p:blipFill>
        <p:spPr>
          <a:xfrm>
            <a:off x="3869065" y="5000355"/>
            <a:ext cx="1506856" cy="847607"/>
          </a:xfrm>
          <a:prstGeom prst="rect">
            <a:avLst/>
          </a:prstGeom>
        </p:spPr>
      </p:pic>
      <p:pic>
        <p:nvPicPr>
          <p:cNvPr id="17" name="Picture 16">
            <a:extLst>
              <a:ext uri="{FF2B5EF4-FFF2-40B4-BE49-F238E27FC236}">
                <a16:creationId xmlns:a16="http://schemas.microsoft.com/office/drawing/2014/main" id="{FCD50714-343C-49E6-B3C4-A64CA6E42B78}"/>
              </a:ext>
            </a:extLst>
          </p:cNvPr>
          <p:cNvPicPr>
            <a:picLocks noChangeAspect="1"/>
          </p:cNvPicPr>
          <p:nvPr/>
        </p:nvPicPr>
        <p:blipFill>
          <a:blip r:embed="rId8"/>
          <a:stretch>
            <a:fillRect/>
          </a:stretch>
        </p:blipFill>
        <p:spPr>
          <a:xfrm>
            <a:off x="5909911" y="5000355"/>
            <a:ext cx="1558834" cy="877605"/>
          </a:xfrm>
          <a:prstGeom prst="rect">
            <a:avLst/>
          </a:prstGeom>
        </p:spPr>
      </p:pic>
    </p:spTree>
    <p:extLst>
      <p:ext uri="{BB962C8B-B14F-4D97-AF65-F5344CB8AC3E}">
        <p14:creationId xmlns:p14="http://schemas.microsoft.com/office/powerpoint/2010/main" val="138355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C776-CAF5-45D6-9A6A-7BD7CB3F9B1F}"/>
              </a:ext>
            </a:extLst>
          </p:cNvPr>
          <p:cNvSpPr>
            <a:spLocks noGrp="1"/>
          </p:cNvSpPr>
          <p:nvPr>
            <p:ph type="title"/>
          </p:nvPr>
        </p:nvSpPr>
        <p:spPr/>
        <p:txBody>
          <a:bodyPr/>
          <a:lstStyle/>
          <a:p>
            <a:r>
              <a:rPr lang="en-US" dirty="0"/>
              <a:t>Safety-II</a:t>
            </a:r>
            <a:endParaRPr lang="nl-NL" dirty="0"/>
          </a:p>
        </p:txBody>
      </p:sp>
      <p:sp>
        <p:nvSpPr>
          <p:cNvPr id="3" name="Content Placeholder 2">
            <a:extLst>
              <a:ext uri="{FF2B5EF4-FFF2-40B4-BE49-F238E27FC236}">
                <a16:creationId xmlns:a16="http://schemas.microsoft.com/office/drawing/2014/main" id="{4B747A99-90A7-4F38-9140-F9D8D5CB78B7}"/>
              </a:ext>
            </a:extLst>
          </p:cNvPr>
          <p:cNvSpPr>
            <a:spLocks noGrp="1"/>
          </p:cNvSpPr>
          <p:nvPr>
            <p:ph idx="1"/>
          </p:nvPr>
        </p:nvSpPr>
        <p:spPr/>
        <p:txBody>
          <a:bodyPr/>
          <a:lstStyle/>
          <a:p>
            <a:pPr marL="342900" lvl="1" indent="-342900">
              <a:buFont typeface="Arial" panose="020B0604020202020204" pitchFamily="34" charset="0"/>
              <a:buChar char="•"/>
            </a:pPr>
            <a:r>
              <a:rPr lang="en-US" b="1" dirty="0"/>
              <a:t>Safety-II: </a:t>
            </a:r>
            <a:r>
              <a:rPr lang="en-US" dirty="0" err="1"/>
              <a:t>nieuwe</a:t>
            </a:r>
            <a:r>
              <a:rPr lang="en-US" dirty="0"/>
              <a:t> </a:t>
            </a:r>
            <a:r>
              <a:rPr lang="en-US" dirty="0" err="1"/>
              <a:t>manier</a:t>
            </a:r>
            <a:r>
              <a:rPr lang="en-US" dirty="0"/>
              <a:t> van </a:t>
            </a:r>
            <a:r>
              <a:rPr lang="en-US" dirty="0" err="1"/>
              <a:t>kwaliteitsmanagement</a:t>
            </a:r>
            <a:endParaRPr lang="en-US" dirty="0"/>
          </a:p>
          <a:p>
            <a:pPr marL="702900" lvl="2" indent="-342900">
              <a:buFont typeface="Arial" panose="020B0604020202020204" pitchFamily="34" charset="0"/>
              <a:buChar char="•"/>
            </a:pPr>
            <a:r>
              <a:rPr lang="en-US" dirty="0" err="1"/>
              <a:t>Zorgen</a:t>
            </a:r>
            <a:r>
              <a:rPr lang="en-US" dirty="0"/>
              <a:t> </a:t>
            </a:r>
            <a:r>
              <a:rPr lang="en-US" dirty="0" err="1"/>
              <a:t>dat</a:t>
            </a:r>
            <a:r>
              <a:rPr lang="en-US" dirty="0"/>
              <a:t> </a:t>
            </a:r>
            <a:r>
              <a:rPr lang="en-US" dirty="0" err="1"/>
              <a:t>zoveel</a:t>
            </a:r>
            <a:r>
              <a:rPr lang="en-US" dirty="0"/>
              <a:t> </a:t>
            </a:r>
            <a:r>
              <a:rPr lang="en-US" dirty="0" err="1"/>
              <a:t>mogelijk</a:t>
            </a:r>
            <a:r>
              <a:rPr lang="en-US" dirty="0"/>
              <a:t> </a:t>
            </a:r>
            <a:r>
              <a:rPr lang="en-US" dirty="0" err="1"/>
              <a:t>goed</a:t>
            </a:r>
            <a:r>
              <a:rPr lang="en-US" dirty="0"/>
              <a:t> </a:t>
            </a:r>
            <a:r>
              <a:rPr lang="en-US" dirty="0" err="1"/>
              <a:t>gaat</a:t>
            </a:r>
            <a:endParaRPr lang="en-US" dirty="0"/>
          </a:p>
          <a:p>
            <a:pPr marL="702900" lvl="2" indent="-342900">
              <a:buFont typeface="Arial" panose="020B0604020202020204" pitchFamily="34" charset="0"/>
              <a:buChar char="•"/>
            </a:pPr>
            <a:r>
              <a:rPr lang="en-US" dirty="0" err="1"/>
              <a:t>Toepasbaar</a:t>
            </a:r>
            <a:r>
              <a:rPr lang="en-US" dirty="0"/>
              <a:t> op </a:t>
            </a:r>
            <a:r>
              <a:rPr lang="en-US" dirty="0" err="1"/>
              <a:t>complexe</a:t>
            </a:r>
            <a:r>
              <a:rPr lang="en-US" dirty="0"/>
              <a:t> </a:t>
            </a:r>
            <a:r>
              <a:rPr lang="en-US" dirty="0" err="1"/>
              <a:t>zorg</a:t>
            </a:r>
            <a:r>
              <a:rPr lang="en-US" dirty="0"/>
              <a:t> op de NICU</a:t>
            </a:r>
          </a:p>
          <a:p>
            <a:endParaRPr lang="nl-NL" dirty="0"/>
          </a:p>
        </p:txBody>
      </p:sp>
      <p:sp>
        <p:nvSpPr>
          <p:cNvPr id="4" name="Date Placeholder 3">
            <a:extLst>
              <a:ext uri="{FF2B5EF4-FFF2-40B4-BE49-F238E27FC236}">
                <a16:creationId xmlns:a16="http://schemas.microsoft.com/office/drawing/2014/main" id="{76984EE9-E459-40F2-936A-5EC001866F0A}"/>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C27AB5FC-F9B6-4A7E-A233-095FCD717454}"/>
              </a:ext>
            </a:extLst>
          </p:cNvPr>
          <p:cNvSpPr>
            <a:spLocks noGrp="1"/>
          </p:cNvSpPr>
          <p:nvPr>
            <p:ph type="sldNum" sz="quarter" idx="4"/>
          </p:nvPr>
        </p:nvSpPr>
        <p:spPr/>
        <p:txBody>
          <a:bodyPr/>
          <a:lstStyle/>
          <a:p>
            <a:fld id="{5306AC46-015F-6E44-B83A-36E79AEF5356}" type="slidenum">
              <a:rPr lang="en-GB" smtClean="0"/>
              <a:pPr/>
              <a:t>15</a:t>
            </a:fld>
            <a:endParaRPr lang="en-GB" dirty="0"/>
          </a:p>
        </p:txBody>
      </p:sp>
      <p:sp>
        <p:nvSpPr>
          <p:cNvPr id="6" name="Footer Placeholder 5">
            <a:extLst>
              <a:ext uri="{FF2B5EF4-FFF2-40B4-BE49-F238E27FC236}">
                <a16:creationId xmlns:a16="http://schemas.microsoft.com/office/drawing/2014/main" id="{90990693-E20C-49BA-9DD7-0CFA60AFDD23}"/>
              </a:ext>
            </a:extLst>
          </p:cNvPr>
          <p:cNvSpPr>
            <a:spLocks noGrp="1"/>
          </p:cNvSpPr>
          <p:nvPr>
            <p:ph type="ftr" sz="quarter" idx="3"/>
          </p:nvPr>
        </p:nvSpPr>
        <p:spPr/>
        <p:txBody>
          <a:bodyPr/>
          <a:lstStyle/>
          <a:p>
            <a:r>
              <a:rPr lang="en-GB"/>
              <a:t>LUMC Willem-Alexander Kinderziekenhuis</a:t>
            </a:r>
            <a:endParaRPr lang="en-GB" dirty="0"/>
          </a:p>
        </p:txBody>
      </p:sp>
      <p:pic>
        <p:nvPicPr>
          <p:cNvPr id="7" name="Picture 6">
            <a:extLst>
              <a:ext uri="{FF2B5EF4-FFF2-40B4-BE49-F238E27FC236}">
                <a16:creationId xmlns:a16="http://schemas.microsoft.com/office/drawing/2014/main" id="{CB61AED6-E31C-497B-962F-5B3FBE4AB78B}"/>
              </a:ext>
            </a:extLst>
          </p:cNvPr>
          <p:cNvPicPr>
            <a:picLocks noChangeAspect="1"/>
          </p:cNvPicPr>
          <p:nvPr/>
        </p:nvPicPr>
        <p:blipFill>
          <a:blip r:embed="rId3"/>
          <a:stretch>
            <a:fillRect/>
          </a:stretch>
        </p:blipFill>
        <p:spPr>
          <a:xfrm>
            <a:off x="1795484" y="2743201"/>
            <a:ext cx="5834019" cy="2903259"/>
          </a:xfrm>
          <a:prstGeom prst="rect">
            <a:avLst/>
          </a:prstGeom>
        </p:spPr>
      </p:pic>
    </p:spTree>
    <p:extLst>
      <p:ext uri="{BB962C8B-B14F-4D97-AF65-F5344CB8AC3E}">
        <p14:creationId xmlns:p14="http://schemas.microsoft.com/office/powerpoint/2010/main" val="1471444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9EE8-0266-4042-9FB4-8573E4CABDEE}"/>
              </a:ext>
            </a:extLst>
          </p:cNvPr>
          <p:cNvSpPr>
            <a:spLocks noGrp="1"/>
          </p:cNvSpPr>
          <p:nvPr>
            <p:ph type="title"/>
          </p:nvPr>
        </p:nvSpPr>
        <p:spPr/>
        <p:txBody>
          <a:bodyPr/>
          <a:lstStyle/>
          <a:p>
            <a:r>
              <a:rPr lang="nl-NL" dirty="0"/>
              <a:t>Videoreflectie</a:t>
            </a:r>
          </a:p>
        </p:txBody>
      </p:sp>
      <p:sp>
        <p:nvSpPr>
          <p:cNvPr id="3" name="Content Placeholder 2">
            <a:extLst>
              <a:ext uri="{FF2B5EF4-FFF2-40B4-BE49-F238E27FC236}">
                <a16:creationId xmlns:a16="http://schemas.microsoft.com/office/drawing/2014/main" id="{3D126FA0-348E-1A44-91F9-62EBC1A91219}"/>
              </a:ext>
            </a:extLst>
          </p:cNvPr>
          <p:cNvSpPr>
            <a:spLocks noGrp="1"/>
          </p:cNvSpPr>
          <p:nvPr>
            <p:ph idx="1"/>
          </p:nvPr>
        </p:nvSpPr>
        <p:spPr>
          <a:xfrm>
            <a:off x="566738" y="1144588"/>
            <a:ext cx="8291512" cy="5113338"/>
          </a:xfrm>
        </p:spPr>
        <p:txBody>
          <a:bodyPr/>
          <a:lstStyle/>
          <a:p>
            <a:pPr marL="342900" lvl="1" indent="-342900"/>
            <a:r>
              <a:rPr lang="nl-NL" dirty="0"/>
              <a:t>Reflectie is </a:t>
            </a:r>
            <a:r>
              <a:rPr lang="nl-NL" dirty="0" err="1"/>
              <a:t>key</a:t>
            </a:r>
            <a:r>
              <a:rPr lang="nl-NL" dirty="0"/>
              <a:t>.</a:t>
            </a:r>
          </a:p>
          <a:p>
            <a:pPr marL="285750" lvl="1" indent="-285750"/>
            <a:r>
              <a:rPr lang="nl-NL" dirty="0"/>
              <a:t>Zorg op NICU is complex.</a:t>
            </a:r>
          </a:p>
          <a:p>
            <a:pPr marL="645750" lvl="2" indent="-285750"/>
            <a:r>
              <a:rPr lang="nl-NL" dirty="0"/>
              <a:t>Huidig: camera boven opvang-bed, RFM.</a:t>
            </a:r>
          </a:p>
          <a:p>
            <a:pPr marL="645750" lvl="2" indent="-285750"/>
            <a:r>
              <a:rPr lang="nl-NL" dirty="0"/>
              <a:t>Uitbreiding: </a:t>
            </a:r>
            <a:r>
              <a:rPr lang="nl-NL" dirty="0" err="1"/>
              <a:t>Tobii</a:t>
            </a:r>
            <a:r>
              <a:rPr lang="nl-NL" dirty="0"/>
              <a:t>-bril, GoPro, audio.</a:t>
            </a:r>
          </a:p>
          <a:p>
            <a:pPr marL="285750" lvl="1" indent="-285750"/>
            <a:r>
              <a:rPr lang="nl-NL" dirty="0"/>
              <a:t>Doel videoreflectie: in beeld brengen van de dagelijkse zorg. </a:t>
            </a:r>
          </a:p>
          <a:p>
            <a:pPr marL="645750" lvl="2" indent="-285750"/>
            <a:r>
              <a:rPr lang="nl-NL" dirty="0"/>
              <a:t>Vergelijking </a:t>
            </a:r>
            <a:r>
              <a:rPr lang="nl-NL" i="1" dirty="0" err="1"/>
              <a:t>work</a:t>
            </a:r>
            <a:r>
              <a:rPr lang="nl-NL" i="1" dirty="0"/>
              <a:t>-as-</a:t>
            </a:r>
            <a:r>
              <a:rPr lang="nl-NL" i="1" dirty="0" err="1"/>
              <a:t>done</a:t>
            </a:r>
            <a:r>
              <a:rPr lang="nl-NL" i="1" dirty="0"/>
              <a:t> </a:t>
            </a:r>
            <a:r>
              <a:rPr lang="nl-NL" dirty="0"/>
              <a:t>met </a:t>
            </a:r>
            <a:r>
              <a:rPr lang="nl-NL" i="1" dirty="0" err="1"/>
              <a:t>work</a:t>
            </a:r>
            <a:r>
              <a:rPr lang="nl-NL" i="1" dirty="0"/>
              <a:t>-as-</a:t>
            </a:r>
            <a:r>
              <a:rPr lang="nl-NL" i="1" dirty="0" err="1"/>
              <a:t>imagined</a:t>
            </a:r>
            <a:r>
              <a:rPr lang="nl-NL" i="1" dirty="0"/>
              <a:t>.</a:t>
            </a:r>
          </a:p>
          <a:p>
            <a:pPr marL="645750" lvl="2" indent="-285750"/>
            <a:r>
              <a:rPr lang="nl-NL" dirty="0"/>
              <a:t>Niet om iemand individueel te beoordelen.</a:t>
            </a:r>
          </a:p>
          <a:p>
            <a:pPr marL="645750" lvl="2" indent="-285750"/>
            <a:r>
              <a:rPr lang="nl-NL" dirty="0"/>
              <a:t>Maar samen zorg vanuit een nieuwe hoek te bekijken en te verbeteren.</a:t>
            </a:r>
          </a:p>
          <a:p>
            <a:pPr lvl="2" indent="0">
              <a:buNone/>
            </a:pPr>
            <a:endParaRPr lang="nl-NL" dirty="0">
              <a:highlight>
                <a:srgbClr val="FFFF00"/>
              </a:highlight>
            </a:endParaRPr>
          </a:p>
          <a:p>
            <a:pPr marL="702900" lvl="2" indent="-342900">
              <a:buFont typeface="Courier New" panose="02070309020205020404" pitchFamily="49" charset="0"/>
              <a:buChar char="o"/>
            </a:pPr>
            <a:endParaRPr lang="nl-NL" dirty="0"/>
          </a:p>
        </p:txBody>
      </p:sp>
      <p:sp>
        <p:nvSpPr>
          <p:cNvPr id="4" name="Date Placeholder 3">
            <a:extLst>
              <a:ext uri="{FF2B5EF4-FFF2-40B4-BE49-F238E27FC236}">
                <a16:creationId xmlns:a16="http://schemas.microsoft.com/office/drawing/2014/main" id="{FA1FE5F2-4151-4042-A6E6-1A9B65D9BC9E}"/>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55DCDC15-FD44-464C-A7C4-F1BB1563936F}"/>
              </a:ext>
            </a:extLst>
          </p:cNvPr>
          <p:cNvSpPr>
            <a:spLocks noGrp="1"/>
          </p:cNvSpPr>
          <p:nvPr>
            <p:ph type="sldNum" sz="quarter" idx="4"/>
          </p:nvPr>
        </p:nvSpPr>
        <p:spPr/>
        <p:txBody>
          <a:bodyPr/>
          <a:lstStyle/>
          <a:p>
            <a:fld id="{5306AC46-015F-6E44-B83A-36E79AEF5356}" type="slidenum">
              <a:rPr lang="en-GB" smtClean="0"/>
              <a:pPr/>
              <a:t>16</a:t>
            </a:fld>
            <a:endParaRPr lang="en-GB" dirty="0"/>
          </a:p>
        </p:txBody>
      </p:sp>
      <p:sp>
        <p:nvSpPr>
          <p:cNvPr id="6" name="Footer Placeholder 5">
            <a:extLst>
              <a:ext uri="{FF2B5EF4-FFF2-40B4-BE49-F238E27FC236}">
                <a16:creationId xmlns:a16="http://schemas.microsoft.com/office/drawing/2014/main" id="{0BBD4818-38E3-ED46-8EB6-9C722DC93941}"/>
              </a:ext>
            </a:extLst>
          </p:cNvPr>
          <p:cNvSpPr>
            <a:spLocks noGrp="1"/>
          </p:cNvSpPr>
          <p:nvPr>
            <p:ph type="ftr" sz="quarter" idx="3"/>
          </p:nvPr>
        </p:nvSpPr>
        <p:spPr/>
        <p:txBody>
          <a:bodyPr/>
          <a:lstStyle/>
          <a:p>
            <a:r>
              <a:rPr lang="en-GB"/>
              <a:t>LUMC Willem-Alexander Kinderziekenhuis</a:t>
            </a:r>
            <a:endParaRPr lang="en-GB" dirty="0"/>
          </a:p>
        </p:txBody>
      </p:sp>
      <p:pic>
        <p:nvPicPr>
          <p:cNvPr id="7" name="Picture 6">
            <a:extLst>
              <a:ext uri="{FF2B5EF4-FFF2-40B4-BE49-F238E27FC236}">
                <a16:creationId xmlns:a16="http://schemas.microsoft.com/office/drawing/2014/main" id="{76A50414-F63A-4D27-AC28-6C68E33C06BF}"/>
              </a:ext>
            </a:extLst>
          </p:cNvPr>
          <p:cNvPicPr>
            <a:picLocks noChangeAspect="1"/>
          </p:cNvPicPr>
          <p:nvPr/>
        </p:nvPicPr>
        <p:blipFill rotWithShape="1">
          <a:blip r:embed="rId3"/>
          <a:srcRect l="29017"/>
          <a:stretch/>
        </p:blipFill>
        <p:spPr>
          <a:xfrm>
            <a:off x="6688908" y="1223011"/>
            <a:ext cx="1830433" cy="1450521"/>
          </a:xfrm>
          <a:prstGeom prst="rect">
            <a:avLst/>
          </a:prstGeom>
        </p:spPr>
      </p:pic>
    </p:spTree>
    <p:extLst>
      <p:ext uri="{BB962C8B-B14F-4D97-AF65-F5344CB8AC3E}">
        <p14:creationId xmlns:p14="http://schemas.microsoft.com/office/powerpoint/2010/main" val="1492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A851-E88F-DB4C-90AC-C8E40AA23D2D}"/>
              </a:ext>
            </a:extLst>
          </p:cNvPr>
          <p:cNvSpPr>
            <a:spLocks noGrp="1"/>
          </p:cNvSpPr>
          <p:nvPr>
            <p:ph type="title"/>
          </p:nvPr>
        </p:nvSpPr>
        <p:spPr/>
        <p:txBody>
          <a:bodyPr/>
          <a:lstStyle/>
          <a:p>
            <a:r>
              <a:rPr lang="nl-NL" dirty="0"/>
              <a:t>Voordelen video opnames en reflectie</a:t>
            </a:r>
          </a:p>
        </p:txBody>
      </p:sp>
      <p:sp>
        <p:nvSpPr>
          <p:cNvPr id="3" name="Content Placeholder 2">
            <a:extLst>
              <a:ext uri="{FF2B5EF4-FFF2-40B4-BE49-F238E27FC236}">
                <a16:creationId xmlns:a16="http://schemas.microsoft.com/office/drawing/2014/main" id="{B3C302E2-41A0-C044-861C-5B48EB9FCC16}"/>
              </a:ext>
            </a:extLst>
          </p:cNvPr>
          <p:cNvSpPr>
            <a:spLocks noGrp="1"/>
          </p:cNvSpPr>
          <p:nvPr>
            <p:ph idx="1"/>
          </p:nvPr>
        </p:nvSpPr>
        <p:spPr>
          <a:xfrm>
            <a:off x="566738" y="1144588"/>
            <a:ext cx="4614862" cy="5113338"/>
          </a:xfrm>
        </p:spPr>
        <p:txBody>
          <a:bodyPr/>
          <a:lstStyle/>
          <a:p>
            <a:pPr marL="342900" indent="-342900">
              <a:buFont typeface="Arial" panose="020B0604020202020204" pitchFamily="34" charset="0"/>
              <a:buChar char="•"/>
            </a:pPr>
            <a:r>
              <a:rPr lang="nl-NL" dirty="0"/>
              <a:t>Tweede kans om procedure na te bespreken.</a:t>
            </a:r>
          </a:p>
          <a:p>
            <a:pPr marL="342900" indent="-342900">
              <a:buFont typeface="Arial" panose="020B0604020202020204" pitchFamily="34" charset="0"/>
              <a:buChar char="•"/>
            </a:pPr>
            <a:r>
              <a:rPr lang="nl-NL" dirty="0"/>
              <a:t>Objectieve data </a:t>
            </a:r>
            <a:r>
              <a:rPr lang="nl-NL" dirty="0">
                <a:sym typeface="Wingdings" pitchFamily="2" charset="2"/>
              </a:rPr>
              <a:t> geen ‘</a:t>
            </a:r>
            <a:r>
              <a:rPr lang="nl-NL" dirty="0" err="1">
                <a:sym typeface="Wingdings" pitchFamily="2" charset="2"/>
              </a:rPr>
              <a:t>recall</a:t>
            </a:r>
            <a:r>
              <a:rPr lang="nl-NL" dirty="0">
                <a:sym typeface="Wingdings" pitchFamily="2" charset="2"/>
              </a:rPr>
              <a:t> bias.’</a:t>
            </a:r>
            <a:endParaRPr lang="nl-NL" dirty="0"/>
          </a:p>
          <a:p>
            <a:pPr marL="342900" lvl="1" indent="-342900">
              <a:buFont typeface="Arial" panose="020B0604020202020204" pitchFamily="34" charset="0"/>
              <a:buChar char="•"/>
            </a:pPr>
            <a:r>
              <a:rPr lang="nl-NL" dirty="0"/>
              <a:t>Andere zorgverleners kunnen meeprofiteren </a:t>
            </a:r>
            <a:r>
              <a:rPr lang="nl-NL" dirty="0">
                <a:sym typeface="Wingdings" panose="05000000000000000000" pitchFamily="2" charset="2"/>
              </a:rPr>
              <a:t> single-room switch</a:t>
            </a:r>
            <a:endParaRPr lang="nl-NL" dirty="0"/>
          </a:p>
          <a:p>
            <a:pPr marL="342900" lvl="1" indent="-342900">
              <a:buFont typeface="Arial" panose="020B0604020202020204" pitchFamily="34" charset="0"/>
              <a:buChar char="•"/>
            </a:pPr>
            <a:r>
              <a:rPr lang="nl-NL" dirty="0"/>
              <a:t>Systematische identificatie en kwantificatie van praktijk variatie.</a:t>
            </a:r>
          </a:p>
          <a:p>
            <a:pPr marL="342900" lvl="1" indent="-342900">
              <a:buFont typeface="Arial" panose="020B0604020202020204" pitchFamily="34" charset="0"/>
              <a:buChar char="•"/>
            </a:pPr>
            <a:r>
              <a:rPr lang="nl-NL" dirty="0"/>
              <a:t>Verbeterde documentatie.</a:t>
            </a:r>
          </a:p>
          <a:p>
            <a:pPr marL="342900" lvl="1" indent="-342900">
              <a:buFont typeface="Arial" panose="020B0604020202020204" pitchFamily="34" charset="0"/>
              <a:buChar char="•"/>
            </a:pPr>
            <a:r>
              <a:rPr lang="nl-NL" dirty="0"/>
              <a:t>Nieuwe inzichten/manieren.</a:t>
            </a:r>
          </a:p>
          <a:p>
            <a:pPr marL="342900" lvl="1" indent="-342900">
              <a:buFont typeface="Arial" panose="020B0604020202020204" pitchFamily="34" charset="0"/>
              <a:buChar char="•"/>
            </a:pPr>
            <a:r>
              <a:rPr lang="nl-NL" dirty="0"/>
              <a:t>Verbeterde samenwerking.</a:t>
            </a:r>
          </a:p>
          <a:p>
            <a:pPr marL="342900" lvl="1" indent="-342900">
              <a:buFont typeface="Arial" panose="020B0604020202020204" pitchFamily="34" charset="0"/>
              <a:buChar char="•"/>
            </a:pPr>
            <a:r>
              <a:rPr lang="nl-NL" dirty="0"/>
              <a:t>Kritische evaluatie van geleverde zorg </a:t>
            </a:r>
            <a:r>
              <a:rPr lang="nl-NL" dirty="0">
                <a:sym typeface="Wingdings" pitchFamily="2" charset="2"/>
              </a:rPr>
              <a:t> verbetering op lange termijn!</a:t>
            </a:r>
            <a:endParaRPr lang="nl-NL" dirty="0"/>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endParaRPr lang="nl-NL" dirty="0"/>
          </a:p>
        </p:txBody>
      </p:sp>
      <p:sp>
        <p:nvSpPr>
          <p:cNvPr id="4" name="Date Placeholder 3">
            <a:extLst>
              <a:ext uri="{FF2B5EF4-FFF2-40B4-BE49-F238E27FC236}">
                <a16:creationId xmlns:a16="http://schemas.microsoft.com/office/drawing/2014/main" id="{4508C1D0-6A58-0345-9CA1-637BB321F9AB}"/>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22F8191E-E7BE-C945-B952-DA67300F8FB9}"/>
              </a:ext>
            </a:extLst>
          </p:cNvPr>
          <p:cNvSpPr>
            <a:spLocks noGrp="1"/>
          </p:cNvSpPr>
          <p:nvPr>
            <p:ph type="sldNum" sz="quarter" idx="4"/>
          </p:nvPr>
        </p:nvSpPr>
        <p:spPr/>
        <p:txBody>
          <a:bodyPr/>
          <a:lstStyle/>
          <a:p>
            <a:fld id="{5306AC46-015F-6E44-B83A-36E79AEF5356}" type="slidenum">
              <a:rPr lang="en-GB" smtClean="0"/>
              <a:pPr/>
              <a:t>17</a:t>
            </a:fld>
            <a:endParaRPr lang="en-GB" dirty="0"/>
          </a:p>
        </p:txBody>
      </p:sp>
      <p:sp>
        <p:nvSpPr>
          <p:cNvPr id="6" name="Footer Placeholder 5">
            <a:extLst>
              <a:ext uri="{FF2B5EF4-FFF2-40B4-BE49-F238E27FC236}">
                <a16:creationId xmlns:a16="http://schemas.microsoft.com/office/drawing/2014/main" id="{15752B73-FA09-F047-8417-2D8F9C22505D}"/>
              </a:ext>
            </a:extLst>
          </p:cNvPr>
          <p:cNvSpPr>
            <a:spLocks noGrp="1"/>
          </p:cNvSpPr>
          <p:nvPr>
            <p:ph type="ftr" sz="quarter" idx="3"/>
          </p:nvPr>
        </p:nvSpPr>
        <p:spPr/>
        <p:txBody>
          <a:bodyPr/>
          <a:lstStyle/>
          <a:p>
            <a:r>
              <a:rPr lang="en-GB"/>
              <a:t>LUMC Willem-Alexander Kinderziekenhuis</a:t>
            </a:r>
            <a:endParaRPr lang="en-GB" dirty="0"/>
          </a:p>
        </p:txBody>
      </p:sp>
      <p:pic>
        <p:nvPicPr>
          <p:cNvPr id="7" name="Picture 6">
            <a:extLst>
              <a:ext uri="{FF2B5EF4-FFF2-40B4-BE49-F238E27FC236}">
                <a16:creationId xmlns:a16="http://schemas.microsoft.com/office/drawing/2014/main" id="{F4BC2DA5-9C7C-4D83-B11D-AF7ACE03B611}"/>
              </a:ext>
            </a:extLst>
          </p:cNvPr>
          <p:cNvPicPr>
            <a:picLocks noChangeAspect="1"/>
          </p:cNvPicPr>
          <p:nvPr/>
        </p:nvPicPr>
        <p:blipFill>
          <a:blip r:embed="rId3"/>
          <a:stretch>
            <a:fillRect/>
          </a:stretch>
        </p:blipFill>
        <p:spPr>
          <a:xfrm>
            <a:off x="5259977" y="2439743"/>
            <a:ext cx="3514232" cy="1978513"/>
          </a:xfrm>
          <a:prstGeom prst="rect">
            <a:avLst/>
          </a:prstGeom>
        </p:spPr>
      </p:pic>
    </p:spTree>
    <p:extLst>
      <p:ext uri="{BB962C8B-B14F-4D97-AF65-F5344CB8AC3E}">
        <p14:creationId xmlns:p14="http://schemas.microsoft.com/office/powerpoint/2010/main" val="972547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9954C-4D8C-448C-BDDA-A92F257A15C3}"/>
              </a:ext>
            </a:extLst>
          </p:cNvPr>
          <p:cNvSpPr>
            <a:spLocks noGrp="1"/>
          </p:cNvSpPr>
          <p:nvPr>
            <p:ph type="title"/>
          </p:nvPr>
        </p:nvSpPr>
        <p:spPr/>
        <p:txBody>
          <a:bodyPr/>
          <a:lstStyle/>
          <a:p>
            <a:r>
              <a:rPr lang="en-US" dirty="0" err="1"/>
              <a:t>Resultaten</a:t>
            </a:r>
            <a:r>
              <a:rPr lang="en-US" dirty="0"/>
              <a:t> studies</a:t>
            </a:r>
            <a:endParaRPr lang="nl-NL" dirty="0"/>
          </a:p>
        </p:txBody>
      </p:sp>
      <p:sp>
        <p:nvSpPr>
          <p:cNvPr id="3" name="Content Placeholder 2">
            <a:extLst>
              <a:ext uri="{FF2B5EF4-FFF2-40B4-BE49-F238E27FC236}">
                <a16:creationId xmlns:a16="http://schemas.microsoft.com/office/drawing/2014/main" id="{FCCBFB5B-5D4F-4531-807A-6D31096589FD}"/>
              </a:ext>
            </a:extLst>
          </p:cNvPr>
          <p:cNvSpPr>
            <a:spLocks noGrp="1"/>
          </p:cNvSpPr>
          <p:nvPr>
            <p:ph idx="1"/>
          </p:nvPr>
        </p:nvSpPr>
        <p:spPr/>
        <p:txBody>
          <a:bodyPr/>
          <a:lstStyle/>
          <a:p>
            <a:pPr marL="342900" indent="-342900">
              <a:buFontTx/>
              <a:buChar char="-"/>
            </a:pPr>
            <a:r>
              <a:rPr lang="en-US" dirty="0" err="1"/>
              <a:t>Brogaard</a:t>
            </a:r>
            <a:r>
              <a:rPr lang="en-US" dirty="0"/>
              <a:t>: hoe </a:t>
            </a:r>
            <a:r>
              <a:rPr lang="en-US" dirty="0" err="1"/>
              <a:t>veel</a:t>
            </a:r>
            <a:r>
              <a:rPr lang="en-US" dirty="0"/>
              <a:t> al </a:t>
            </a:r>
            <a:r>
              <a:rPr lang="en-US" dirty="0" err="1"/>
              <a:t>gebruikt</a:t>
            </a:r>
            <a:endParaRPr lang="en-US" dirty="0"/>
          </a:p>
          <a:p>
            <a:pPr marL="342900" indent="-342900">
              <a:buFontTx/>
              <a:buChar char="-"/>
            </a:pPr>
            <a:r>
              <a:rPr lang="en-US" dirty="0"/>
              <a:t>Review </a:t>
            </a:r>
            <a:r>
              <a:rPr lang="en-US" dirty="0" err="1"/>
              <a:t>effecten</a:t>
            </a:r>
            <a:endParaRPr lang="en-US" dirty="0"/>
          </a:p>
          <a:p>
            <a:pPr marL="342900" indent="-342900">
              <a:buFontTx/>
              <a:buChar char="-"/>
            </a:pPr>
            <a:endParaRPr lang="en-US" dirty="0"/>
          </a:p>
          <a:p>
            <a:pPr marL="342900" indent="-342900">
              <a:buFontTx/>
              <a:buChar char="-"/>
            </a:pPr>
            <a:r>
              <a:rPr lang="en-US" dirty="0"/>
              <a:t>Preliminary results QR-study:</a:t>
            </a:r>
          </a:p>
          <a:p>
            <a:pPr marL="702900" lvl="2" indent="-342900">
              <a:buFontTx/>
              <a:buChar char="-"/>
            </a:pPr>
            <a:r>
              <a:rPr lang="en-US" dirty="0"/>
              <a:t>Wat is je </a:t>
            </a:r>
            <a:r>
              <a:rPr lang="en-US" dirty="0" err="1"/>
              <a:t>algemene</a:t>
            </a:r>
            <a:r>
              <a:rPr lang="en-US" dirty="0"/>
              <a:t> </a:t>
            </a:r>
            <a:r>
              <a:rPr lang="en-US" dirty="0" err="1"/>
              <a:t>oordeel</a:t>
            </a:r>
            <a:r>
              <a:rPr lang="en-US" dirty="0"/>
              <a:t> over de </a:t>
            </a:r>
            <a:r>
              <a:rPr lang="en-US" dirty="0" err="1"/>
              <a:t>sessie</a:t>
            </a:r>
            <a:r>
              <a:rPr lang="en-US" dirty="0"/>
              <a:t>?</a:t>
            </a:r>
          </a:p>
          <a:p>
            <a:pPr marL="1062900" lvl="3" indent="-342900">
              <a:buFontTx/>
              <a:buChar char="-"/>
            </a:pPr>
            <a:r>
              <a:rPr lang="en-US" dirty="0"/>
              <a:t>4,7/5</a:t>
            </a:r>
          </a:p>
          <a:p>
            <a:pPr marL="702900" lvl="2" indent="-342900">
              <a:buFontTx/>
              <a:buChar char="-"/>
            </a:pPr>
            <a:r>
              <a:rPr lang="en-US" dirty="0" err="1"/>
              <a:t>Vind</a:t>
            </a:r>
            <a:r>
              <a:rPr lang="en-US" dirty="0"/>
              <a:t> je </a:t>
            </a:r>
            <a:r>
              <a:rPr lang="en-US" dirty="0" err="1"/>
              <a:t>dat</a:t>
            </a:r>
            <a:r>
              <a:rPr lang="en-US" dirty="0"/>
              <a:t> je </a:t>
            </a:r>
            <a:r>
              <a:rPr lang="en-US" dirty="0" err="1"/>
              <a:t>genoeg</a:t>
            </a:r>
            <a:r>
              <a:rPr lang="en-US" dirty="0"/>
              <a:t> </a:t>
            </a:r>
            <a:r>
              <a:rPr lang="en-US" dirty="0" err="1"/>
              <a:t>aan</a:t>
            </a:r>
            <a:r>
              <a:rPr lang="en-US" dirty="0"/>
              <a:t> het </a:t>
            </a:r>
            <a:r>
              <a:rPr lang="en-US" dirty="0" err="1"/>
              <a:t>woord</a:t>
            </a:r>
            <a:r>
              <a:rPr lang="en-US" dirty="0"/>
              <a:t> </a:t>
            </a:r>
            <a:r>
              <a:rPr lang="en-US" dirty="0" err="1"/>
              <a:t>komt</a:t>
            </a:r>
            <a:r>
              <a:rPr lang="en-US" dirty="0"/>
              <a:t>?</a:t>
            </a:r>
          </a:p>
          <a:p>
            <a:pPr marL="1062900" lvl="3" indent="-342900">
              <a:buFontTx/>
              <a:buChar char="-"/>
            </a:pPr>
            <a:r>
              <a:rPr lang="en-US" dirty="0"/>
              <a:t>4,6/5</a:t>
            </a:r>
          </a:p>
          <a:p>
            <a:pPr marL="702900" lvl="2" indent="-342900">
              <a:buFontTx/>
              <a:buChar char="-"/>
            </a:pPr>
            <a:r>
              <a:rPr lang="en-US" dirty="0"/>
              <a:t>Heb je het </a:t>
            </a:r>
            <a:r>
              <a:rPr lang="en-US" dirty="0" err="1"/>
              <a:t>gevoel</a:t>
            </a:r>
            <a:r>
              <a:rPr lang="en-US" dirty="0"/>
              <a:t> </a:t>
            </a:r>
            <a:r>
              <a:rPr lang="en-US" dirty="0" err="1"/>
              <a:t>bij</a:t>
            </a:r>
            <a:r>
              <a:rPr lang="en-US" dirty="0"/>
              <a:t> te </a:t>
            </a:r>
            <a:r>
              <a:rPr lang="en-US" dirty="0" err="1"/>
              <a:t>dragen</a:t>
            </a:r>
            <a:r>
              <a:rPr lang="en-US" dirty="0"/>
              <a:t> </a:t>
            </a:r>
            <a:r>
              <a:rPr lang="en-US" dirty="0" err="1"/>
              <a:t>aan</a:t>
            </a:r>
            <a:r>
              <a:rPr lang="en-US" dirty="0"/>
              <a:t> </a:t>
            </a:r>
            <a:r>
              <a:rPr lang="en-US" dirty="0" err="1"/>
              <a:t>een</a:t>
            </a:r>
            <a:r>
              <a:rPr lang="en-US" dirty="0"/>
              <a:t> </a:t>
            </a:r>
            <a:r>
              <a:rPr lang="en-US" dirty="0" err="1"/>
              <a:t>verbetering</a:t>
            </a:r>
            <a:r>
              <a:rPr lang="en-US" dirty="0"/>
              <a:t> van de </a:t>
            </a:r>
            <a:r>
              <a:rPr lang="en-US" dirty="0" err="1"/>
              <a:t>zorg</a:t>
            </a:r>
            <a:r>
              <a:rPr lang="en-US" dirty="0"/>
              <a:t>?</a:t>
            </a:r>
          </a:p>
          <a:p>
            <a:pPr marL="1062900" lvl="3" indent="-342900">
              <a:buFontTx/>
              <a:buChar char="-"/>
            </a:pPr>
            <a:r>
              <a:rPr lang="en-US" dirty="0"/>
              <a:t>4,3/5</a:t>
            </a:r>
          </a:p>
          <a:p>
            <a:pPr marL="702900" lvl="2" indent="-342900">
              <a:buFontTx/>
              <a:buChar char="-"/>
            </a:pPr>
            <a:r>
              <a:rPr lang="en-US" dirty="0"/>
              <a:t>Hoe </a:t>
            </a:r>
            <a:r>
              <a:rPr lang="en-US" dirty="0" err="1"/>
              <a:t>veilig</a:t>
            </a:r>
            <a:r>
              <a:rPr lang="en-US" dirty="0"/>
              <a:t> </a:t>
            </a:r>
            <a:r>
              <a:rPr lang="en-US" dirty="0" err="1"/>
              <a:t>voel</a:t>
            </a:r>
            <a:r>
              <a:rPr lang="en-US" dirty="0"/>
              <a:t> je </a:t>
            </a:r>
            <a:r>
              <a:rPr lang="en-US" dirty="0" err="1"/>
              <a:t>je</a:t>
            </a:r>
            <a:r>
              <a:rPr lang="en-US" dirty="0"/>
              <a:t> in </a:t>
            </a:r>
            <a:r>
              <a:rPr lang="en-US" dirty="0" err="1"/>
              <a:t>deze</a:t>
            </a:r>
            <a:r>
              <a:rPr lang="en-US" dirty="0"/>
              <a:t> </a:t>
            </a:r>
            <a:r>
              <a:rPr lang="en-US" dirty="0" err="1"/>
              <a:t>omgeving</a:t>
            </a:r>
            <a:r>
              <a:rPr lang="en-US" dirty="0"/>
              <a:t> om je </a:t>
            </a:r>
            <a:r>
              <a:rPr lang="en-US" dirty="0" err="1"/>
              <a:t>mening</a:t>
            </a:r>
            <a:r>
              <a:rPr lang="en-US" dirty="0"/>
              <a:t> te </a:t>
            </a:r>
            <a:r>
              <a:rPr lang="en-US" dirty="0" err="1"/>
              <a:t>geven</a:t>
            </a:r>
            <a:r>
              <a:rPr lang="en-US" dirty="0"/>
              <a:t> </a:t>
            </a:r>
            <a:r>
              <a:rPr lang="en-US" dirty="0" err="1"/>
              <a:t>en</a:t>
            </a:r>
            <a:r>
              <a:rPr lang="en-US" dirty="0"/>
              <a:t> </a:t>
            </a:r>
            <a:r>
              <a:rPr lang="en-US" dirty="0" err="1"/>
              <a:t>jezelf</a:t>
            </a:r>
            <a:r>
              <a:rPr lang="en-US" dirty="0"/>
              <a:t> te </a:t>
            </a:r>
            <a:r>
              <a:rPr lang="en-US" dirty="0" err="1"/>
              <a:t>uiten</a:t>
            </a:r>
            <a:r>
              <a:rPr lang="en-US" dirty="0"/>
              <a:t>?</a:t>
            </a:r>
          </a:p>
          <a:p>
            <a:pPr marL="1062900" lvl="3" indent="-342900">
              <a:buFontTx/>
              <a:buChar char="-"/>
            </a:pPr>
            <a:r>
              <a:rPr lang="en-US" dirty="0"/>
              <a:t>4,6/5</a:t>
            </a:r>
          </a:p>
          <a:p>
            <a:pPr marL="702900" lvl="2" indent="-342900">
              <a:buFontTx/>
              <a:buChar char="-"/>
            </a:pPr>
            <a:r>
              <a:rPr lang="en-US" dirty="0"/>
              <a:t>Hoe </a:t>
            </a:r>
            <a:r>
              <a:rPr lang="en-US" dirty="0" err="1"/>
              <a:t>vind</a:t>
            </a:r>
            <a:r>
              <a:rPr lang="en-US" dirty="0"/>
              <a:t> je </a:t>
            </a:r>
            <a:r>
              <a:rPr lang="en-US" dirty="0" err="1"/>
              <a:t>dat</a:t>
            </a:r>
            <a:r>
              <a:rPr lang="en-US" dirty="0"/>
              <a:t> de </a:t>
            </a:r>
            <a:r>
              <a:rPr lang="en-US" dirty="0" err="1"/>
              <a:t>feedbackregels</a:t>
            </a:r>
            <a:r>
              <a:rPr lang="en-US" dirty="0"/>
              <a:t> </a:t>
            </a:r>
            <a:r>
              <a:rPr lang="en-US" dirty="0" err="1"/>
              <a:t>worden</a:t>
            </a:r>
            <a:r>
              <a:rPr lang="en-US" dirty="0"/>
              <a:t> </a:t>
            </a:r>
            <a:r>
              <a:rPr lang="en-US" dirty="0" err="1"/>
              <a:t>toegepast</a:t>
            </a:r>
            <a:r>
              <a:rPr lang="en-US" dirty="0"/>
              <a:t>?</a:t>
            </a:r>
          </a:p>
          <a:p>
            <a:pPr marL="1062900" lvl="3" indent="-342900">
              <a:buFontTx/>
              <a:buChar char="-"/>
            </a:pPr>
            <a:r>
              <a:rPr lang="en-US" dirty="0"/>
              <a:t>4,5/5</a:t>
            </a:r>
          </a:p>
          <a:p>
            <a:pPr marL="1005750" lvl="3" indent="-285750"/>
            <a:endParaRPr lang="en-US" dirty="0"/>
          </a:p>
        </p:txBody>
      </p:sp>
      <p:sp>
        <p:nvSpPr>
          <p:cNvPr id="4" name="Date Placeholder 3">
            <a:extLst>
              <a:ext uri="{FF2B5EF4-FFF2-40B4-BE49-F238E27FC236}">
                <a16:creationId xmlns:a16="http://schemas.microsoft.com/office/drawing/2014/main" id="{A886FCCA-02AA-4FF8-AE02-DE204B720D8D}"/>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D2CD6310-5474-485E-BE1B-E51A389C19FB}"/>
              </a:ext>
            </a:extLst>
          </p:cNvPr>
          <p:cNvSpPr>
            <a:spLocks noGrp="1"/>
          </p:cNvSpPr>
          <p:nvPr>
            <p:ph type="sldNum" sz="quarter" idx="4"/>
          </p:nvPr>
        </p:nvSpPr>
        <p:spPr/>
        <p:txBody>
          <a:bodyPr/>
          <a:lstStyle/>
          <a:p>
            <a:fld id="{5306AC46-015F-6E44-B83A-36E79AEF5356}" type="slidenum">
              <a:rPr lang="en-GB" smtClean="0"/>
              <a:pPr/>
              <a:t>18</a:t>
            </a:fld>
            <a:endParaRPr lang="en-GB" dirty="0"/>
          </a:p>
        </p:txBody>
      </p:sp>
      <p:sp>
        <p:nvSpPr>
          <p:cNvPr id="6" name="Footer Placeholder 5">
            <a:extLst>
              <a:ext uri="{FF2B5EF4-FFF2-40B4-BE49-F238E27FC236}">
                <a16:creationId xmlns:a16="http://schemas.microsoft.com/office/drawing/2014/main" id="{DD14B069-7297-4876-A43A-390A8214B165}"/>
              </a:ext>
            </a:extLst>
          </p:cNvPr>
          <p:cNvSpPr>
            <a:spLocks noGrp="1"/>
          </p:cNvSpPr>
          <p:nvPr>
            <p:ph type="ftr" sz="quarter" idx="3"/>
          </p:nvPr>
        </p:nvSpPr>
        <p:spPr/>
        <p:txBody>
          <a:bodyPr/>
          <a:lstStyle/>
          <a:p>
            <a:r>
              <a:rPr lang="en-GB"/>
              <a:t>LUMC Willem-Alexander Kinderziekenhuis</a:t>
            </a:r>
            <a:endParaRPr lang="en-GB" dirty="0"/>
          </a:p>
        </p:txBody>
      </p:sp>
    </p:spTree>
    <p:extLst>
      <p:ext uri="{BB962C8B-B14F-4D97-AF65-F5344CB8AC3E}">
        <p14:creationId xmlns:p14="http://schemas.microsoft.com/office/powerpoint/2010/main" val="1816062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5F72-11B7-410C-A055-A7B3B1FBA711}"/>
              </a:ext>
            </a:extLst>
          </p:cNvPr>
          <p:cNvSpPr>
            <a:spLocks noGrp="1"/>
          </p:cNvSpPr>
          <p:nvPr>
            <p:ph type="title"/>
          </p:nvPr>
        </p:nvSpPr>
        <p:spPr/>
        <p:txBody>
          <a:bodyPr/>
          <a:lstStyle/>
          <a:p>
            <a:r>
              <a:rPr lang="en-US" dirty="0"/>
              <a:t>Video-</a:t>
            </a:r>
            <a:r>
              <a:rPr lang="en-US" dirty="0" err="1"/>
              <a:t>reflectie</a:t>
            </a:r>
            <a:r>
              <a:rPr lang="en-US" dirty="0"/>
              <a:t> IC</a:t>
            </a:r>
            <a:endParaRPr lang="nl-NL" dirty="0"/>
          </a:p>
        </p:txBody>
      </p:sp>
      <p:sp>
        <p:nvSpPr>
          <p:cNvPr id="3" name="Content Placeholder 2">
            <a:extLst>
              <a:ext uri="{FF2B5EF4-FFF2-40B4-BE49-F238E27FC236}">
                <a16:creationId xmlns:a16="http://schemas.microsoft.com/office/drawing/2014/main" id="{3AC88951-F1E5-4358-BE75-E8CE547A658B}"/>
              </a:ext>
            </a:extLst>
          </p:cNvPr>
          <p:cNvSpPr>
            <a:spLocks noGrp="1"/>
          </p:cNvSpPr>
          <p:nvPr>
            <p:ph idx="1"/>
          </p:nvPr>
        </p:nvSpPr>
        <p:spPr>
          <a:xfrm>
            <a:off x="566738" y="1144588"/>
            <a:ext cx="4849993" cy="5113338"/>
          </a:xfrm>
        </p:spPr>
        <p:txBody>
          <a:bodyPr/>
          <a:lstStyle/>
          <a:p>
            <a:pPr marL="342900" indent="-342900">
              <a:buFont typeface="Arial" panose="020B0604020202020204" pitchFamily="34" charset="0"/>
              <a:buChar char="•"/>
            </a:pPr>
            <a:r>
              <a:rPr lang="nl-NL" sz="1700" dirty="0"/>
              <a:t>Hoe kunnen we IC zorg verbeteren met behulp van videoreflectie?</a:t>
            </a:r>
          </a:p>
          <a:p>
            <a:pPr marL="702900" lvl="2" indent="-342900">
              <a:buFont typeface="Arial" panose="020B0604020202020204" pitchFamily="34" charset="0"/>
              <a:buChar char="•"/>
            </a:pPr>
            <a:r>
              <a:rPr lang="nl-NL" sz="1700" dirty="0"/>
              <a:t>Actieonderzoek</a:t>
            </a:r>
          </a:p>
          <a:p>
            <a:pPr marL="342900" lvl="1" indent="-342900">
              <a:buFont typeface="Arial" panose="020B0604020202020204" pitchFamily="34" charset="0"/>
              <a:buChar char="•"/>
            </a:pPr>
            <a:r>
              <a:rPr lang="nl-NL" sz="1900" dirty="0"/>
              <a:t>Wat zijn de succesfactoren en randvoorwaarden van de implementatie videoreflectie?</a:t>
            </a:r>
          </a:p>
          <a:p>
            <a:pPr marL="702900" lvl="2" indent="-342900">
              <a:buFont typeface="Arial" panose="020B0604020202020204" pitchFamily="34" charset="0"/>
              <a:buChar char="•"/>
            </a:pPr>
            <a:r>
              <a:rPr lang="nl-NL" sz="1700" dirty="0"/>
              <a:t>Privacy</a:t>
            </a:r>
          </a:p>
          <a:p>
            <a:pPr marL="702900" lvl="2" indent="-342900">
              <a:buFont typeface="Arial" panose="020B0604020202020204" pitchFamily="34" charset="0"/>
              <a:buChar char="•"/>
            </a:pPr>
            <a:r>
              <a:rPr lang="nl-NL" sz="1700" dirty="0"/>
              <a:t>Technische aspecten</a:t>
            </a:r>
          </a:p>
          <a:p>
            <a:pPr marL="702900" lvl="2" indent="-342900">
              <a:buFont typeface="Arial" panose="020B0604020202020204" pitchFamily="34" charset="0"/>
              <a:buChar char="•"/>
            </a:pPr>
            <a:r>
              <a:rPr lang="nl-NL" sz="1700" dirty="0"/>
              <a:t>Logistiek</a:t>
            </a:r>
          </a:p>
          <a:p>
            <a:pPr marL="702900" lvl="2" indent="-342900">
              <a:buFont typeface="Arial" panose="020B0604020202020204" pitchFamily="34" charset="0"/>
              <a:buChar char="•"/>
            </a:pPr>
            <a:r>
              <a:rPr lang="nl-NL" sz="1700" dirty="0"/>
              <a:t>Veilig leerklimaat</a:t>
            </a:r>
          </a:p>
          <a:p>
            <a:pPr lvl="2" indent="0">
              <a:buNone/>
            </a:pPr>
            <a:endParaRPr lang="nl-NL" sz="1700" dirty="0"/>
          </a:p>
          <a:p>
            <a:pPr lvl="2" indent="0">
              <a:buNone/>
            </a:pPr>
            <a:r>
              <a:rPr lang="nl-NL" sz="1700" dirty="0">
                <a:sym typeface="Wingdings" panose="05000000000000000000" pitchFamily="2" charset="2"/>
              </a:rPr>
              <a:t> O</a:t>
            </a:r>
            <a:r>
              <a:rPr lang="nl-NL" sz="1700" dirty="0"/>
              <a:t>bservaties, vragenlijsten, interviews en focusgroepen.</a:t>
            </a:r>
          </a:p>
          <a:p>
            <a:endParaRPr lang="nl-NL" dirty="0"/>
          </a:p>
        </p:txBody>
      </p:sp>
      <p:sp>
        <p:nvSpPr>
          <p:cNvPr id="4" name="Date Placeholder 3">
            <a:extLst>
              <a:ext uri="{FF2B5EF4-FFF2-40B4-BE49-F238E27FC236}">
                <a16:creationId xmlns:a16="http://schemas.microsoft.com/office/drawing/2014/main" id="{25D7EB2A-FF91-45AA-97BD-FAC741643D25}"/>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56FC8F41-13A0-4A4E-86DA-A3FF5275063D}"/>
              </a:ext>
            </a:extLst>
          </p:cNvPr>
          <p:cNvSpPr>
            <a:spLocks noGrp="1"/>
          </p:cNvSpPr>
          <p:nvPr>
            <p:ph type="sldNum" sz="quarter" idx="4"/>
          </p:nvPr>
        </p:nvSpPr>
        <p:spPr/>
        <p:txBody>
          <a:bodyPr/>
          <a:lstStyle/>
          <a:p>
            <a:fld id="{5306AC46-015F-6E44-B83A-36E79AEF5356}" type="slidenum">
              <a:rPr lang="en-GB" smtClean="0"/>
              <a:pPr/>
              <a:t>19</a:t>
            </a:fld>
            <a:endParaRPr lang="en-GB" dirty="0"/>
          </a:p>
        </p:txBody>
      </p:sp>
      <p:sp>
        <p:nvSpPr>
          <p:cNvPr id="6" name="Footer Placeholder 5">
            <a:extLst>
              <a:ext uri="{FF2B5EF4-FFF2-40B4-BE49-F238E27FC236}">
                <a16:creationId xmlns:a16="http://schemas.microsoft.com/office/drawing/2014/main" id="{66760562-60CD-4FCA-84D3-E1FB83B284C7}"/>
              </a:ext>
            </a:extLst>
          </p:cNvPr>
          <p:cNvSpPr>
            <a:spLocks noGrp="1"/>
          </p:cNvSpPr>
          <p:nvPr>
            <p:ph type="ftr" sz="quarter" idx="3"/>
          </p:nvPr>
        </p:nvSpPr>
        <p:spPr/>
        <p:txBody>
          <a:bodyPr/>
          <a:lstStyle/>
          <a:p>
            <a:r>
              <a:rPr lang="en-GB"/>
              <a:t>LUMC Willem-Alexander Kinderziekenhuis</a:t>
            </a:r>
            <a:endParaRPr lang="en-GB" dirty="0"/>
          </a:p>
        </p:txBody>
      </p:sp>
    </p:spTree>
    <p:extLst>
      <p:ext uri="{BB962C8B-B14F-4D97-AF65-F5344CB8AC3E}">
        <p14:creationId xmlns:p14="http://schemas.microsoft.com/office/powerpoint/2010/main" val="14675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725C7-1C92-40D6-8C66-E91CBDA9F8FD}"/>
              </a:ext>
            </a:extLst>
          </p:cNvPr>
          <p:cNvSpPr>
            <a:spLocks noGrp="1"/>
          </p:cNvSpPr>
          <p:nvPr>
            <p:ph type="title"/>
          </p:nvPr>
        </p:nvSpPr>
        <p:spPr/>
        <p:txBody>
          <a:bodyPr/>
          <a:lstStyle/>
          <a:p>
            <a:r>
              <a:rPr lang="en-US" dirty="0"/>
              <a:t>Wat is </a:t>
            </a:r>
            <a:r>
              <a:rPr lang="en-US" dirty="0" err="1"/>
              <a:t>videoreflectie</a:t>
            </a:r>
            <a:r>
              <a:rPr lang="en-US" dirty="0"/>
              <a:t>?</a:t>
            </a:r>
            <a:endParaRPr lang="nl-NL" dirty="0"/>
          </a:p>
        </p:txBody>
      </p:sp>
      <p:sp>
        <p:nvSpPr>
          <p:cNvPr id="3" name="Content Placeholder 2">
            <a:extLst>
              <a:ext uri="{FF2B5EF4-FFF2-40B4-BE49-F238E27FC236}">
                <a16:creationId xmlns:a16="http://schemas.microsoft.com/office/drawing/2014/main" id="{D08F4BDD-D00D-43B5-808C-9FD5E2AE8CDC}"/>
              </a:ext>
            </a:extLst>
          </p:cNvPr>
          <p:cNvSpPr>
            <a:spLocks noGrp="1"/>
          </p:cNvSpPr>
          <p:nvPr>
            <p:ph idx="1"/>
          </p:nvPr>
        </p:nvSpPr>
        <p:spPr/>
        <p:txBody>
          <a:bodyPr/>
          <a:lstStyle/>
          <a:p>
            <a:endParaRPr lang="nl-NL" dirty="0"/>
          </a:p>
        </p:txBody>
      </p:sp>
      <p:sp>
        <p:nvSpPr>
          <p:cNvPr id="4" name="Date Placeholder 3">
            <a:extLst>
              <a:ext uri="{FF2B5EF4-FFF2-40B4-BE49-F238E27FC236}">
                <a16:creationId xmlns:a16="http://schemas.microsoft.com/office/drawing/2014/main" id="{7010DC0C-8DB7-40C8-84DC-6F9E0E55B451}"/>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BE06DF6C-6360-4338-B223-BA2FE3C94FC8}"/>
              </a:ext>
            </a:extLst>
          </p:cNvPr>
          <p:cNvSpPr>
            <a:spLocks noGrp="1"/>
          </p:cNvSpPr>
          <p:nvPr>
            <p:ph type="sldNum" sz="quarter" idx="4"/>
          </p:nvPr>
        </p:nvSpPr>
        <p:spPr/>
        <p:txBody>
          <a:bodyPr/>
          <a:lstStyle/>
          <a:p>
            <a:fld id="{5306AC46-015F-6E44-B83A-36E79AEF5356}" type="slidenum">
              <a:rPr lang="en-GB" smtClean="0"/>
              <a:pPr/>
              <a:t>2</a:t>
            </a:fld>
            <a:endParaRPr lang="en-GB" dirty="0"/>
          </a:p>
        </p:txBody>
      </p:sp>
      <p:sp>
        <p:nvSpPr>
          <p:cNvPr id="6" name="Footer Placeholder 5">
            <a:extLst>
              <a:ext uri="{FF2B5EF4-FFF2-40B4-BE49-F238E27FC236}">
                <a16:creationId xmlns:a16="http://schemas.microsoft.com/office/drawing/2014/main" id="{1547C3F5-78DC-4CFD-9974-D7DBC700B9BA}"/>
              </a:ext>
            </a:extLst>
          </p:cNvPr>
          <p:cNvSpPr>
            <a:spLocks noGrp="1"/>
          </p:cNvSpPr>
          <p:nvPr>
            <p:ph type="ftr" sz="quarter" idx="3"/>
          </p:nvPr>
        </p:nvSpPr>
        <p:spPr/>
        <p:txBody>
          <a:bodyPr/>
          <a:lstStyle/>
          <a:p>
            <a:r>
              <a:rPr lang="en-GB"/>
              <a:t>LUMC Willem-Alexander Kinderziekenhuis</a:t>
            </a:r>
            <a:endParaRPr lang="en-GB" dirty="0"/>
          </a:p>
        </p:txBody>
      </p:sp>
    </p:spTree>
    <p:extLst>
      <p:ext uri="{BB962C8B-B14F-4D97-AF65-F5344CB8AC3E}">
        <p14:creationId xmlns:p14="http://schemas.microsoft.com/office/powerpoint/2010/main" val="158550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4F6E-87C5-D043-8402-F9510CC5FBD3}"/>
              </a:ext>
            </a:extLst>
          </p:cNvPr>
          <p:cNvSpPr>
            <a:spLocks noGrp="1"/>
          </p:cNvSpPr>
          <p:nvPr>
            <p:ph type="title"/>
          </p:nvPr>
        </p:nvSpPr>
        <p:spPr/>
        <p:txBody>
          <a:bodyPr/>
          <a:lstStyle/>
          <a:p>
            <a:r>
              <a:rPr lang="nl-NL" dirty="0"/>
              <a:t>Conclusie</a:t>
            </a:r>
          </a:p>
        </p:txBody>
      </p:sp>
      <p:sp>
        <p:nvSpPr>
          <p:cNvPr id="3" name="Content Placeholder 2">
            <a:extLst>
              <a:ext uri="{FF2B5EF4-FFF2-40B4-BE49-F238E27FC236}">
                <a16:creationId xmlns:a16="http://schemas.microsoft.com/office/drawing/2014/main" id="{944B1173-E3F7-934E-B011-4F9E3789BDD9}"/>
              </a:ext>
            </a:extLst>
          </p:cNvPr>
          <p:cNvSpPr>
            <a:spLocks noGrp="1"/>
          </p:cNvSpPr>
          <p:nvPr>
            <p:ph idx="1"/>
          </p:nvPr>
        </p:nvSpPr>
        <p:spPr/>
        <p:txBody>
          <a:bodyPr/>
          <a:lstStyle/>
          <a:p>
            <a:pPr marL="342900" indent="-342900">
              <a:buFont typeface="Wingdings" panose="05000000000000000000" pitchFamily="2" charset="2"/>
              <a:buChar char="à"/>
            </a:pPr>
            <a:r>
              <a:rPr lang="en-US" dirty="0">
                <a:sym typeface="Wingdings" panose="05000000000000000000" pitchFamily="2" charset="2"/>
              </a:rPr>
              <a:t>Wie </a:t>
            </a:r>
            <a:r>
              <a:rPr lang="en-US" dirty="0" err="1">
                <a:sym typeface="Wingdings" panose="05000000000000000000" pitchFamily="2" charset="2"/>
              </a:rPr>
              <a:t>staat</a:t>
            </a:r>
            <a:r>
              <a:rPr lang="en-US" dirty="0">
                <a:sym typeface="Wingdings" panose="05000000000000000000" pitchFamily="2" charset="2"/>
              </a:rPr>
              <a:t> </a:t>
            </a:r>
            <a:r>
              <a:rPr lang="en-US" dirty="0" err="1">
                <a:sym typeface="Wingdings" panose="05000000000000000000" pitchFamily="2" charset="2"/>
              </a:rPr>
              <a:t>ervoor</a:t>
            </a:r>
            <a:r>
              <a:rPr lang="en-US" dirty="0">
                <a:sym typeface="Wingdings" panose="05000000000000000000" pitchFamily="2" charset="2"/>
              </a:rPr>
              <a:t> open om </a:t>
            </a:r>
            <a:r>
              <a:rPr lang="en-US" dirty="0" err="1">
                <a:sym typeface="Wingdings" panose="05000000000000000000" pitchFamily="2" charset="2"/>
              </a:rPr>
              <a:t>een</a:t>
            </a:r>
            <a:r>
              <a:rPr lang="en-US" dirty="0">
                <a:sym typeface="Wingdings" panose="05000000000000000000" pitchFamily="2" charset="2"/>
              </a:rPr>
              <a:t> </a:t>
            </a:r>
            <a:r>
              <a:rPr lang="en-US" dirty="0" err="1">
                <a:sym typeface="Wingdings" panose="05000000000000000000" pitchFamily="2" charset="2"/>
              </a:rPr>
              <a:t>keer</a:t>
            </a:r>
            <a:r>
              <a:rPr lang="en-US" dirty="0">
                <a:sym typeface="Wingdings" panose="05000000000000000000" pitchFamily="2" charset="2"/>
              </a:rPr>
              <a:t> </a:t>
            </a:r>
            <a:r>
              <a:rPr lang="en-US" dirty="0" err="1">
                <a:sym typeface="Wingdings" panose="05000000000000000000" pitchFamily="2" charset="2"/>
              </a:rPr>
              <a:t>gefilmd</a:t>
            </a:r>
            <a:r>
              <a:rPr lang="en-US" dirty="0">
                <a:sym typeface="Wingdings" panose="05000000000000000000" pitchFamily="2" charset="2"/>
              </a:rPr>
              <a:t> te </a:t>
            </a:r>
            <a:r>
              <a:rPr lang="en-US" dirty="0" err="1">
                <a:sym typeface="Wingdings" panose="05000000000000000000" pitchFamily="2" charset="2"/>
              </a:rPr>
              <a:t>worden</a:t>
            </a:r>
            <a:r>
              <a:rPr lang="en-US" dirty="0">
                <a:sym typeface="Wingdings" panose="05000000000000000000" pitchFamily="2" charset="2"/>
              </a:rPr>
              <a:t>?</a:t>
            </a:r>
          </a:p>
        </p:txBody>
      </p:sp>
      <p:sp>
        <p:nvSpPr>
          <p:cNvPr id="4" name="Date Placeholder 3">
            <a:extLst>
              <a:ext uri="{FF2B5EF4-FFF2-40B4-BE49-F238E27FC236}">
                <a16:creationId xmlns:a16="http://schemas.microsoft.com/office/drawing/2014/main" id="{DCF485DA-7181-0745-B56D-A6706B66CD6C}"/>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803EAD94-9571-2047-853D-F213F0F93D69}"/>
              </a:ext>
            </a:extLst>
          </p:cNvPr>
          <p:cNvSpPr>
            <a:spLocks noGrp="1"/>
          </p:cNvSpPr>
          <p:nvPr>
            <p:ph type="sldNum" sz="quarter" idx="4"/>
          </p:nvPr>
        </p:nvSpPr>
        <p:spPr/>
        <p:txBody>
          <a:bodyPr/>
          <a:lstStyle/>
          <a:p>
            <a:fld id="{5306AC46-015F-6E44-B83A-36E79AEF5356}" type="slidenum">
              <a:rPr lang="en-GB" smtClean="0"/>
              <a:pPr/>
              <a:t>20</a:t>
            </a:fld>
            <a:endParaRPr lang="en-GB" dirty="0"/>
          </a:p>
        </p:txBody>
      </p:sp>
      <p:sp>
        <p:nvSpPr>
          <p:cNvPr id="6" name="Footer Placeholder 5">
            <a:extLst>
              <a:ext uri="{FF2B5EF4-FFF2-40B4-BE49-F238E27FC236}">
                <a16:creationId xmlns:a16="http://schemas.microsoft.com/office/drawing/2014/main" id="{72EF4A07-E0C3-C449-85C5-C49D150D7343}"/>
              </a:ext>
            </a:extLst>
          </p:cNvPr>
          <p:cNvSpPr>
            <a:spLocks noGrp="1"/>
          </p:cNvSpPr>
          <p:nvPr>
            <p:ph type="ftr" sz="quarter" idx="3"/>
          </p:nvPr>
        </p:nvSpPr>
        <p:spPr/>
        <p:txBody>
          <a:bodyPr/>
          <a:lstStyle/>
          <a:p>
            <a:r>
              <a:rPr lang="en-GB"/>
              <a:t>LUMC Willem-Alexander Kinderziekenhuis</a:t>
            </a:r>
            <a:endParaRPr lang="en-GB" dirty="0"/>
          </a:p>
        </p:txBody>
      </p:sp>
    </p:spTree>
    <p:extLst>
      <p:ext uri="{BB962C8B-B14F-4D97-AF65-F5344CB8AC3E}">
        <p14:creationId xmlns:p14="http://schemas.microsoft.com/office/powerpoint/2010/main" val="729831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l-NL" dirty="0"/>
              <a:t>Hartelijk dank voor jullie aandacht!</a:t>
            </a:r>
          </a:p>
        </p:txBody>
      </p:sp>
      <p:sp>
        <p:nvSpPr>
          <p:cNvPr id="3" name="Date Placeholder 2"/>
          <p:cNvSpPr>
            <a:spLocks noGrp="1"/>
          </p:cNvSpPr>
          <p:nvPr>
            <p:ph type="dt" sz="half" idx="2"/>
          </p:nvPr>
        </p:nvSpPr>
        <p:spPr/>
        <p:txBody>
          <a:bodyPr/>
          <a:lstStyle/>
          <a:p>
            <a:fld id="{6348D319-5301-9447-9193-143AEC690CD2}" type="datetime5">
              <a:rPr lang="nl-NL" smtClean="0"/>
              <a:t>30-nov-22</a:t>
            </a:fld>
            <a:endParaRPr lang="en-GB" dirty="0"/>
          </a:p>
        </p:txBody>
      </p:sp>
      <p:sp>
        <p:nvSpPr>
          <p:cNvPr id="4" name="Slide Number Placeholder 3"/>
          <p:cNvSpPr>
            <a:spLocks noGrp="1"/>
          </p:cNvSpPr>
          <p:nvPr>
            <p:ph type="sldNum" sz="quarter" idx="4"/>
          </p:nvPr>
        </p:nvSpPr>
        <p:spPr/>
        <p:txBody>
          <a:bodyPr/>
          <a:lstStyle/>
          <a:p>
            <a:fld id="{5306AC46-015F-6E44-B83A-36E79AEF5356}" type="slidenum">
              <a:rPr lang="en-GB" smtClean="0"/>
              <a:pPr/>
              <a:t>21</a:t>
            </a:fld>
            <a:endParaRPr lang="en-GB" dirty="0"/>
          </a:p>
        </p:txBody>
      </p:sp>
      <p:sp>
        <p:nvSpPr>
          <p:cNvPr id="5" name="Footer Placeholder 4"/>
          <p:cNvSpPr>
            <a:spLocks noGrp="1"/>
          </p:cNvSpPr>
          <p:nvPr>
            <p:ph type="ftr" sz="quarter" idx="3"/>
          </p:nvPr>
        </p:nvSpPr>
        <p:spPr/>
        <p:txBody>
          <a:bodyPr/>
          <a:lstStyle/>
          <a:p>
            <a:r>
              <a:rPr lang="en-GB"/>
              <a:t>LUMC Willem-Alexander Kinderziekenhuis</a:t>
            </a:r>
            <a:endParaRPr lang="en-GB" dirty="0"/>
          </a:p>
        </p:txBody>
      </p:sp>
      <p:pic>
        <p:nvPicPr>
          <p:cNvPr id="7" name="Picture 6">
            <a:extLst>
              <a:ext uri="{FF2B5EF4-FFF2-40B4-BE49-F238E27FC236}">
                <a16:creationId xmlns:a16="http://schemas.microsoft.com/office/drawing/2014/main" id="{0DEC66A9-CACB-BF40-9E57-55469A6C74EB}"/>
              </a:ext>
            </a:extLst>
          </p:cNvPr>
          <p:cNvPicPr>
            <a:picLocks noChangeAspect="1"/>
          </p:cNvPicPr>
          <p:nvPr/>
        </p:nvPicPr>
        <p:blipFill>
          <a:blip r:embed="rId2"/>
          <a:stretch>
            <a:fillRect/>
          </a:stretch>
        </p:blipFill>
        <p:spPr>
          <a:xfrm>
            <a:off x="4156678" y="2872129"/>
            <a:ext cx="1190826" cy="1172506"/>
          </a:xfrm>
          <a:prstGeom prst="rect">
            <a:avLst/>
          </a:prstGeom>
        </p:spPr>
      </p:pic>
      <p:sp>
        <p:nvSpPr>
          <p:cNvPr id="6" name="TextBox 5">
            <a:extLst>
              <a:ext uri="{FF2B5EF4-FFF2-40B4-BE49-F238E27FC236}">
                <a16:creationId xmlns:a16="http://schemas.microsoft.com/office/drawing/2014/main" id="{DA224C37-8761-483E-AF56-CB74372DC6E9}"/>
              </a:ext>
            </a:extLst>
          </p:cNvPr>
          <p:cNvSpPr txBox="1"/>
          <p:nvPr/>
        </p:nvSpPr>
        <p:spPr>
          <a:xfrm>
            <a:off x="1959429" y="4763589"/>
            <a:ext cx="2551611" cy="827314"/>
          </a:xfrm>
          <a:prstGeom prst="rect">
            <a:avLst/>
          </a:prstGeom>
          <a:noFill/>
        </p:spPr>
        <p:txBody>
          <a:bodyPr wrap="square" rtlCol="0">
            <a:spAutoFit/>
          </a:bodyPr>
          <a:lstStyle/>
          <a:p>
            <a:endParaRPr lang="nl-NL" dirty="0"/>
          </a:p>
        </p:txBody>
      </p:sp>
    </p:spTree>
    <p:extLst>
      <p:ext uri="{BB962C8B-B14F-4D97-AF65-F5344CB8AC3E}">
        <p14:creationId xmlns:p14="http://schemas.microsoft.com/office/powerpoint/2010/main" val="3662423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5AF62-F4AF-2B42-B3F9-0B0CF401CA41}"/>
              </a:ext>
            </a:extLst>
          </p:cNvPr>
          <p:cNvSpPr>
            <a:spLocks noGrp="1"/>
          </p:cNvSpPr>
          <p:nvPr>
            <p:ph type="title"/>
          </p:nvPr>
        </p:nvSpPr>
        <p:spPr/>
        <p:txBody>
          <a:bodyPr/>
          <a:lstStyle/>
          <a:p>
            <a:r>
              <a:rPr lang="en-US" dirty="0" err="1"/>
              <a:t>Referenties</a:t>
            </a:r>
            <a:r>
              <a:rPr lang="en-US" dirty="0"/>
              <a:t> </a:t>
            </a:r>
          </a:p>
        </p:txBody>
      </p:sp>
      <p:sp>
        <p:nvSpPr>
          <p:cNvPr id="3" name="Content Placeholder 2">
            <a:extLst>
              <a:ext uri="{FF2B5EF4-FFF2-40B4-BE49-F238E27FC236}">
                <a16:creationId xmlns:a16="http://schemas.microsoft.com/office/drawing/2014/main" id="{2F8815AE-460C-134F-AE24-4CC90BC3F2F3}"/>
              </a:ext>
            </a:extLst>
          </p:cNvPr>
          <p:cNvSpPr>
            <a:spLocks noGrp="1"/>
          </p:cNvSpPr>
          <p:nvPr>
            <p:ph idx="1"/>
          </p:nvPr>
        </p:nvSpPr>
        <p:spPr>
          <a:xfrm>
            <a:off x="381543" y="1017267"/>
            <a:ext cx="8291512" cy="5113338"/>
          </a:xfrm>
        </p:spPr>
        <p:txBody>
          <a:bodyPr/>
          <a:lstStyle/>
          <a:p>
            <a:pPr marL="457200" indent="-457200">
              <a:buFont typeface="+mj-lt"/>
              <a:buAutoNum type="arabicPeriod"/>
            </a:pPr>
            <a:r>
              <a:rPr lang="en-US" sz="1400" dirty="0"/>
              <a:t>Peltier LF, </a:t>
            </a:r>
            <a:r>
              <a:rPr lang="en-US" sz="1400" dirty="0" err="1"/>
              <a:t>Geertsma</a:t>
            </a:r>
            <a:r>
              <a:rPr lang="en-US" sz="1400" dirty="0"/>
              <a:t> RH, Youmans RL. Television videotape recording: an adjunct in teaching emergency medical care. </a:t>
            </a:r>
            <a:r>
              <a:rPr lang="en-US" sz="1400" i="1" dirty="0"/>
              <a:t>Surgery</a:t>
            </a:r>
            <a:r>
              <a:rPr lang="en-US" sz="1400" dirty="0"/>
              <a:t>. 1969;66: 233–236.</a:t>
            </a:r>
          </a:p>
          <a:p>
            <a:pPr marL="457200" indent="-457200">
              <a:buFont typeface="+mj-lt"/>
              <a:buAutoNum type="arabicPeriod"/>
            </a:pPr>
            <a:r>
              <a:rPr lang="en-US" sz="1400" dirty="0"/>
              <a:t>Hoyt DB, </a:t>
            </a:r>
            <a:r>
              <a:rPr lang="en-US" sz="1400" dirty="0" err="1"/>
              <a:t>Shackford</a:t>
            </a:r>
            <a:r>
              <a:rPr lang="en-US" sz="1400" dirty="0"/>
              <a:t>, SR, </a:t>
            </a:r>
            <a:r>
              <a:rPr lang="en-US" sz="1400" dirty="0" err="1"/>
              <a:t>Fridland</a:t>
            </a:r>
            <a:r>
              <a:rPr lang="en-US" sz="1400" dirty="0"/>
              <a:t> PH, et al. Video recording trauma resuscitations: an effective teaching technique. </a:t>
            </a:r>
            <a:r>
              <a:rPr lang="en-US" sz="1400" i="1" dirty="0"/>
              <a:t>J Trauma</a:t>
            </a:r>
            <a:r>
              <a:rPr lang="en-US" sz="1400" dirty="0"/>
              <a:t>. 1988;28: 435– 440.</a:t>
            </a:r>
          </a:p>
          <a:p>
            <a:pPr marL="457200" indent="-457200">
              <a:buFont typeface="+mj-lt"/>
              <a:buAutoNum type="arabicPeriod"/>
            </a:pPr>
            <a:r>
              <a:rPr lang="en-US" sz="1400" dirty="0"/>
              <a:t> Finer N, Rich W. Neonatal resuscitation for the preterm infant: evidence versus practice. J </a:t>
            </a:r>
            <a:r>
              <a:rPr lang="en-US" sz="1400" dirty="0" err="1"/>
              <a:t>Perinatol</a:t>
            </a:r>
            <a:r>
              <a:rPr lang="en-US" sz="1400" dirty="0"/>
              <a:t>. 2010;30 Suppl:S57-66. </a:t>
            </a:r>
          </a:p>
          <a:p>
            <a:pPr marL="457200" indent="-457200">
              <a:buFont typeface="+mj-lt"/>
              <a:buAutoNum type="arabicPeriod"/>
            </a:pPr>
            <a:r>
              <a:rPr lang="en-US" sz="1400" dirty="0"/>
              <a:t>Marieke </a:t>
            </a:r>
            <a:r>
              <a:rPr lang="en-US" sz="1400" dirty="0" err="1"/>
              <a:t>proefschrift</a:t>
            </a:r>
            <a:endParaRPr lang="en-US" sz="1400" dirty="0"/>
          </a:p>
          <a:p>
            <a:pPr marL="457200" indent="-457200">
              <a:buFont typeface="+mj-lt"/>
              <a:buAutoNum type="arabicPeriod"/>
            </a:pPr>
            <a:r>
              <a:rPr lang="en-US" sz="1400" dirty="0"/>
              <a:t>Wagner M, den Boer MC, Jansen S, </a:t>
            </a:r>
            <a:r>
              <a:rPr lang="en-US" sz="1400" dirty="0" err="1"/>
              <a:t>Groepel</a:t>
            </a:r>
            <a:r>
              <a:rPr lang="en-US" sz="1400" dirty="0"/>
              <a:t> P, </a:t>
            </a:r>
            <a:r>
              <a:rPr lang="en-US" sz="1400" dirty="0" err="1"/>
              <a:t>Visser</a:t>
            </a:r>
            <a:r>
              <a:rPr lang="en-US" sz="1400" dirty="0"/>
              <a:t> R, </a:t>
            </a:r>
            <a:r>
              <a:rPr lang="en-US" sz="1400" dirty="0" err="1"/>
              <a:t>Witlox</a:t>
            </a:r>
            <a:r>
              <a:rPr lang="en-US" sz="1400" dirty="0"/>
              <a:t> RSGM, </a:t>
            </a:r>
            <a:r>
              <a:rPr lang="en-US" sz="1400" dirty="0" err="1"/>
              <a:t>Bekker</a:t>
            </a:r>
            <a:r>
              <a:rPr lang="en-US" sz="1400" dirty="0"/>
              <a:t> V, </a:t>
            </a:r>
            <a:r>
              <a:rPr lang="en-US" sz="1400" dirty="0" err="1"/>
              <a:t>Lopriore</a:t>
            </a:r>
            <a:r>
              <a:rPr lang="en-US" sz="1400" dirty="0"/>
              <a:t> E, Berger A, </a:t>
            </a:r>
            <a:r>
              <a:rPr lang="en-US" sz="1400" dirty="0" err="1"/>
              <a:t>te</a:t>
            </a:r>
            <a:r>
              <a:rPr lang="en-US" sz="1400" dirty="0"/>
              <a:t> Pas AB. Video-based reflection on neonatal interventions during COVID-19 using eye-tracking glasses: an observational study. Arch Dis Child Fetal Neonatal Ed 2021.</a:t>
            </a:r>
          </a:p>
          <a:p>
            <a:pPr marL="457200" indent="-457200">
              <a:buFont typeface="+mj-lt"/>
              <a:buAutoNum type="arabicPeriod"/>
            </a:pPr>
            <a:endParaRPr lang="en-US" sz="1100" dirty="0"/>
          </a:p>
          <a:p>
            <a:endParaRPr lang="en-US" sz="1100" dirty="0"/>
          </a:p>
        </p:txBody>
      </p:sp>
      <p:sp>
        <p:nvSpPr>
          <p:cNvPr id="4" name="Date Placeholder 3">
            <a:extLst>
              <a:ext uri="{FF2B5EF4-FFF2-40B4-BE49-F238E27FC236}">
                <a16:creationId xmlns:a16="http://schemas.microsoft.com/office/drawing/2014/main" id="{521BE28D-2AFB-E144-9ACE-C4E8647A4DB1}"/>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2DF6FCEA-90ED-D046-BD8B-CDBBCD313BA1}"/>
              </a:ext>
            </a:extLst>
          </p:cNvPr>
          <p:cNvSpPr>
            <a:spLocks noGrp="1"/>
          </p:cNvSpPr>
          <p:nvPr>
            <p:ph type="sldNum" sz="quarter" idx="4"/>
          </p:nvPr>
        </p:nvSpPr>
        <p:spPr/>
        <p:txBody>
          <a:bodyPr/>
          <a:lstStyle/>
          <a:p>
            <a:fld id="{5306AC46-015F-6E44-B83A-36E79AEF5356}" type="slidenum">
              <a:rPr lang="en-GB" smtClean="0"/>
              <a:pPr/>
              <a:t>22</a:t>
            </a:fld>
            <a:endParaRPr lang="en-GB" dirty="0"/>
          </a:p>
        </p:txBody>
      </p:sp>
      <p:sp>
        <p:nvSpPr>
          <p:cNvPr id="6" name="Footer Placeholder 5">
            <a:extLst>
              <a:ext uri="{FF2B5EF4-FFF2-40B4-BE49-F238E27FC236}">
                <a16:creationId xmlns:a16="http://schemas.microsoft.com/office/drawing/2014/main" id="{464F0191-0ADB-0C4E-9D57-392C38E4B2A9}"/>
              </a:ext>
            </a:extLst>
          </p:cNvPr>
          <p:cNvSpPr>
            <a:spLocks noGrp="1"/>
          </p:cNvSpPr>
          <p:nvPr>
            <p:ph type="ftr" sz="quarter" idx="3"/>
          </p:nvPr>
        </p:nvSpPr>
        <p:spPr/>
        <p:txBody>
          <a:bodyPr/>
          <a:lstStyle/>
          <a:p>
            <a:r>
              <a:rPr lang="en-GB" dirty="0"/>
              <a:t>LUMC Willem-Alexander </a:t>
            </a:r>
            <a:r>
              <a:rPr lang="en-GB" dirty="0" err="1"/>
              <a:t>Kinderziekenhuis</a:t>
            </a:r>
            <a:endParaRPr lang="en-GB" dirty="0"/>
          </a:p>
        </p:txBody>
      </p:sp>
    </p:spTree>
    <p:extLst>
      <p:ext uri="{BB962C8B-B14F-4D97-AF65-F5344CB8AC3E}">
        <p14:creationId xmlns:p14="http://schemas.microsoft.com/office/powerpoint/2010/main" val="55194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51512-A1BD-446A-8F98-77CF914B5300}"/>
              </a:ext>
            </a:extLst>
          </p:cNvPr>
          <p:cNvSpPr>
            <a:spLocks noGrp="1"/>
          </p:cNvSpPr>
          <p:nvPr>
            <p:ph type="title"/>
          </p:nvPr>
        </p:nvSpPr>
        <p:spPr/>
        <p:txBody>
          <a:bodyPr/>
          <a:lstStyle/>
          <a:p>
            <a:r>
              <a:rPr lang="en-US" dirty="0" err="1"/>
              <a:t>Introductie</a:t>
            </a:r>
            <a:endParaRPr lang="nl-NL" dirty="0"/>
          </a:p>
        </p:txBody>
      </p:sp>
      <p:sp>
        <p:nvSpPr>
          <p:cNvPr id="3" name="Content Placeholder 2">
            <a:extLst>
              <a:ext uri="{FF2B5EF4-FFF2-40B4-BE49-F238E27FC236}">
                <a16:creationId xmlns:a16="http://schemas.microsoft.com/office/drawing/2014/main" id="{F1CFA8E7-67E3-4EC8-9334-27E48A3B9876}"/>
              </a:ext>
            </a:extLst>
          </p:cNvPr>
          <p:cNvSpPr>
            <a:spLocks noGrp="1"/>
          </p:cNvSpPr>
          <p:nvPr>
            <p:ph idx="1"/>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Wie is er </a:t>
            </a:r>
            <a:r>
              <a:rPr lang="en-US" dirty="0" err="1"/>
              <a:t>bij</a:t>
            </a:r>
            <a:r>
              <a:rPr lang="en-US" dirty="0"/>
              <a:t> </a:t>
            </a:r>
            <a:r>
              <a:rPr lang="en-US" dirty="0" err="1"/>
              <a:t>een</a:t>
            </a:r>
            <a:r>
              <a:rPr lang="en-US" dirty="0"/>
              <a:t> NEOFLIX-</a:t>
            </a:r>
            <a:r>
              <a:rPr lang="en-US" dirty="0" err="1"/>
              <a:t>sessie</a:t>
            </a:r>
            <a:r>
              <a:rPr lang="en-US" dirty="0"/>
              <a:t> </a:t>
            </a:r>
            <a:r>
              <a:rPr lang="en-US" dirty="0" err="1"/>
              <a:t>geweest</a:t>
            </a:r>
            <a:r>
              <a:rPr lang="en-US" dirty="0"/>
              <a:t>?</a:t>
            </a:r>
          </a:p>
          <a:p>
            <a:pPr marL="342900" indent="-342900">
              <a:buFont typeface="Arial" panose="020B0604020202020204" pitchFamily="34" charset="0"/>
              <a:buChar char="•"/>
            </a:pPr>
            <a:r>
              <a:rPr lang="en-US" dirty="0"/>
              <a:t>Is er </a:t>
            </a:r>
            <a:r>
              <a:rPr lang="en-US" dirty="0" err="1"/>
              <a:t>een</a:t>
            </a:r>
            <a:r>
              <a:rPr lang="en-US" dirty="0"/>
              <a:t> video van </a:t>
            </a:r>
            <a:r>
              <a:rPr lang="en-US" dirty="0" err="1"/>
              <a:t>iemand</a:t>
            </a:r>
            <a:r>
              <a:rPr lang="en-US" dirty="0"/>
              <a:t> </a:t>
            </a:r>
            <a:r>
              <a:rPr lang="en-US" dirty="0" err="1"/>
              <a:t>afgespeeld</a:t>
            </a:r>
            <a:r>
              <a:rPr lang="en-US" dirty="0"/>
              <a:t> </a:t>
            </a:r>
            <a:r>
              <a:rPr lang="en-US" dirty="0" err="1"/>
              <a:t>tijdens</a:t>
            </a:r>
            <a:r>
              <a:rPr lang="en-US" dirty="0"/>
              <a:t> de NEOFLIX?</a:t>
            </a:r>
          </a:p>
          <a:p>
            <a:pPr marL="342900" lvl="1" indent="-342900">
              <a:buFont typeface="Arial" panose="020B0604020202020204" pitchFamily="34" charset="0"/>
              <a:buChar char="•"/>
            </a:pPr>
            <a:endParaRPr lang="nl-NL" dirty="0"/>
          </a:p>
        </p:txBody>
      </p:sp>
      <p:sp>
        <p:nvSpPr>
          <p:cNvPr id="4" name="Date Placeholder 3">
            <a:extLst>
              <a:ext uri="{FF2B5EF4-FFF2-40B4-BE49-F238E27FC236}">
                <a16:creationId xmlns:a16="http://schemas.microsoft.com/office/drawing/2014/main" id="{C930B492-49FD-4336-A761-7699852E8DBA}"/>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4E5CA9E0-F366-4C17-A8A0-FB961F0D4BE6}"/>
              </a:ext>
            </a:extLst>
          </p:cNvPr>
          <p:cNvSpPr>
            <a:spLocks noGrp="1"/>
          </p:cNvSpPr>
          <p:nvPr>
            <p:ph type="sldNum" sz="quarter" idx="4"/>
          </p:nvPr>
        </p:nvSpPr>
        <p:spPr/>
        <p:txBody>
          <a:bodyPr/>
          <a:lstStyle/>
          <a:p>
            <a:fld id="{5306AC46-015F-6E44-B83A-36E79AEF5356}" type="slidenum">
              <a:rPr lang="en-GB" smtClean="0"/>
              <a:pPr/>
              <a:t>3</a:t>
            </a:fld>
            <a:endParaRPr lang="en-GB" dirty="0"/>
          </a:p>
        </p:txBody>
      </p:sp>
      <p:sp>
        <p:nvSpPr>
          <p:cNvPr id="6" name="Footer Placeholder 5">
            <a:extLst>
              <a:ext uri="{FF2B5EF4-FFF2-40B4-BE49-F238E27FC236}">
                <a16:creationId xmlns:a16="http://schemas.microsoft.com/office/drawing/2014/main" id="{E568A63A-53C1-460C-82BC-4334B27DDB45}"/>
              </a:ext>
            </a:extLst>
          </p:cNvPr>
          <p:cNvSpPr>
            <a:spLocks noGrp="1"/>
          </p:cNvSpPr>
          <p:nvPr>
            <p:ph type="ftr" sz="quarter" idx="3"/>
          </p:nvPr>
        </p:nvSpPr>
        <p:spPr/>
        <p:txBody>
          <a:bodyPr/>
          <a:lstStyle/>
          <a:p>
            <a:r>
              <a:rPr lang="en-GB"/>
              <a:t>LUMC Willem-Alexander Kinderziekenhuis</a:t>
            </a:r>
            <a:endParaRPr lang="en-GB" dirty="0"/>
          </a:p>
        </p:txBody>
      </p:sp>
      <p:pic>
        <p:nvPicPr>
          <p:cNvPr id="12" name="Picture 11">
            <a:extLst>
              <a:ext uri="{FF2B5EF4-FFF2-40B4-BE49-F238E27FC236}">
                <a16:creationId xmlns:a16="http://schemas.microsoft.com/office/drawing/2014/main" id="{86A1CAF7-83B2-4D26-ABC4-5936BBD20FC9}"/>
              </a:ext>
            </a:extLst>
          </p:cNvPr>
          <p:cNvPicPr>
            <a:picLocks noChangeAspect="1"/>
          </p:cNvPicPr>
          <p:nvPr/>
        </p:nvPicPr>
        <p:blipFill>
          <a:blip r:embed="rId3"/>
          <a:stretch>
            <a:fillRect/>
          </a:stretch>
        </p:blipFill>
        <p:spPr>
          <a:xfrm>
            <a:off x="2405016" y="1759245"/>
            <a:ext cx="3831773" cy="1839251"/>
          </a:xfrm>
          <a:prstGeom prst="rect">
            <a:avLst/>
          </a:prstGeom>
        </p:spPr>
      </p:pic>
    </p:spTree>
    <p:extLst>
      <p:ext uri="{BB962C8B-B14F-4D97-AF65-F5344CB8AC3E}">
        <p14:creationId xmlns:p14="http://schemas.microsoft.com/office/powerpoint/2010/main" val="638444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1B6A-8A5B-4E71-9316-E2DEC5687E9A}"/>
              </a:ext>
            </a:extLst>
          </p:cNvPr>
          <p:cNvSpPr>
            <a:spLocks noGrp="1"/>
          </p:cNvSpPr>
          <p:nvPr>
            <p:ph type="title"/>
          </p:nvPr>
        </p:nvSpPr>
        <p:spPr/>
        <p:txBody>
          <a:bodyPr/>
          <a:lstStyle/>
          <a:p>
            <a:r>
              <a:rPr lang="en-US" b="0" dirty="0" err="1"/>
              <a:t>Formule</a:t>
            </a:r>
            <a:r>
              <a:rPr lang="en-US" b="0" dirty="0"/>
              <a:t> 1</a:t>
            </a:r>
            <a:endParaRPr lang="nl-NL" b="0" dirty="0"/>
          </a:p>
        </p:txBody>
      </p:sp>
      <p:sp>
        <p:nvSpPr>
          <p:cNvPr id="4" name="Date Placeholder 3">
            <a:extLst>
              <a:ext uri="{FF2B5EF4-FFF2-40B4-BE49-F238E27FC236}">
                <a16:creationId xmlns:a16="http://schemas.microsoft.com/office/drawing/2014/main" id="{9DEB21FC-0379-4A44-8373-B4A97EAFA593}"/>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B5E314E2-D2A2-4BE7-AC42-376BE847D1CA}"/>
              </a:ext>
            </a:extLst>
          </p:cNvPr>
          <p:cNvSpPr>
            <a:spLocks noGrp="1"/>
          </p:cNvSpPr>
          <p:nvPr>
            <p:ph type="sldNum" sz="quarter" idx="4"/>
          </p:nvPr>
        </p:nvSpPr>
        <p:spPr/>
        <p:txBody>
          <a:bodyPr/>
          <a:lstStyle/>
          <a:p>
            <a:fld id="{5306AC46-015F-6E44-B83A-36E79AEF5356}" type="slidenum">
              <a:rPr lang="en-GB" smtClean="0"/>
              <a:pPr/>
              <a:t>4</a:t>
            </a:fld>
            <a:endParaRPr lang="en-GB" dirty="0"/>
          </a:p>
        </p:txBody>
      </p:sp>
      <p:sp>
        <p:nvSpPr>
          <p:cNvPr id="6" name="Footer Placeholder 5">
            <a:extLst>
              <a:ext uri="{FF2B5EF4-FFF2-40B4-BE49-F238E27FC236}">
                <a16:creationId xmlns:a16="http://schemas.microsoft.com/office/drawing/2014/main" id="{93EFA0A9-B348-41AC-946B-257481BFDEF6}"/>
              </a:ext>
            </a:extLst>
          </p:cNvPr>
          <p:cNvSpPr>
            <a:spLocks noGrp="1"/>
          </p:cNvSpPr>
          <p:nvPr>
            <p:ph type="ftr" sz="quarter" idx="3"/>
          </p:nvPr>
        </p:nvSpPr>
        <p:spPr/>
        <p:txBody>
          <a:bodyPr/>
          <a:lstStyle/>
          <a:p>
            <a:r>
              <a:rPr lang="en-GB" dirty="0"/>
              <a:t>LUMC Willem-Alexander </a:t>
            </a:r>
            <a:r>
              <a:rPr lang="en-GB" dirty="0" err="1"/>
              <a:t>Kinderziekenhuis</a:t>
            </a:r>
            <a:endParaRPr lang="en-GB" dirty="0"/>
          </a:p>
        </p:txBody>
      </p:sp>
      <p:pic>
        <p:nvPicPr>
          <p:cNvPr id="13" name="Picture 12">
            <a:extLst>
              <a:ext uri="{FF2B5EF4-FFF2-40B4-BE49-F238E27FC236}">
                <a16:creationId xmlns:a16="http://schemas.microsoft.com/office/drawing/2014/main" id="{276463BB-6F2C-453F-AEB2-2D7DAD7E86C4}"/>
              </a:ext>
            </a:extLst>
          </p:cNvPr>
          <p:cNvPicPr>
            <a:picLocks noChangeAspect="1"/>
          </p:cNvPicPr>
          <p:nvPr/>
        </p:nvPicPr>
        <p:blipFill>
          <a:blip r:embed="rId3"/>
          <a:stretch>
            <a:fillRect/>
          </a:stretch>
        </p:blipFill>
        <p:spPr>
          <a:xfrm>
            <a:off x="1276027" y="1570570"/>
            <a:ext cx="1175822" cy="810912"/>
          </a:xfrm>
          <a:prstGeom prst="rect">
            <a:avLst/>
          </a:prstGeom>
          <a:effectLst>
            <a:outerShdw blurRad="50800" dist="38100" dir="2700000" algn="tl" rotWithShape="0">
              <a:prstClr val="black">
                <a:alpha val="40000"/>
              </a:prstClr>
            </a:outerShdw>
            <a:softEdge rad="12700"/>
          </a:effectLst>
        </p:spPr>
      </p:pic>
      <p:pic>
        <p:nvPicPr>
          <p:cNvPr id="14" name="Picture 13">
            <a:extLst>
              <a:ext uri="{FF2B5EF4-FFF2-40B4-BE49-F238E27FC236}">
                <a16:creationId xmlns:a16="http://schemas.microsoft.com/office/drawing/2014/main" id="{F0DEF34D-60D7-44A2-9227-4D2738FA5844}"/>
              </a:ext>
            </a:extLst>
          </p:cNvPr>
          <p:cNvPicPr>
            <a:picLocks noChangeAspect="1"/>
          </p:cNvPicPr>
          <p:nvPr/>
        </p:nvPicPr>
        <p:blipFill>
          <a:blip r:embed="rId4"/>
          <a:stretch>
            <a:fillRect/>
          </a:stretch>
        </p:blipFill>
        <p:spPr>
          <a:xfrm>
            <a:off x="2630242" y="2485246"/>
            <a:ext cx="1185136" cy="788655"/>
          </a:xfrm>
          <a:prstGeom prst="rect">
            <a:avLst/>
          </a:prstGeom>
          <a:effectLst>
            <a:outerShdw blurRad="50800" dist="38100" dir="2700000" algn="tl" rotWithShape="0">
              <a:prstClr val="black">
                <a:alpha val="40000"/>
              </a:prstClr>
            </a:outerShdw>
            <a:softEdge rad="12700"/>
          </a:effectLst>
        </p:spPr>
      </p:pic>
      <p:pic>
        <p:nvPicPr>
          <p:cNvPr id="15" name="Picture 14">
            <a:extLst>
              <a:ext uri="{FF2B5EF4-FFF2-40B4-BE49-F238E27FC236}">
                <a16:creationId xmlns:a16="http://schemas.microsoft.com/office/drawing/2014/main" id="{56A39C52-0327-4A53-B5A7-CF5D7F54E2E6}"/>
              </a:ext>
            </a:extLst>
          </p:cNvPr>
          <p:cNvPicPr>
            <a:picLocks noChangeAspect="1"/>
          </p:cNvPicPr>
          <p:nvPr/>
        </p:nvPicPr>
        <p:blipFill>
          <a:blip r:embed="rId5"/>
          <a:stretch>
            <a:fillRect/>
          </a:stretch>
        </p:blipFill>
        <p:spPr>
          <a:xfrm>
            <a:off x="1276029" y="3355409"/>
            <a:ext cx="1198522" cy="798234"/>
          </a:xfrm>
          <a:prstGeom prst="rect">
            <a:avLst/>
          </a:prstGeom>
          <a:effectLst>
            <a:outerShdw blurRad="50800" dist="38100" dir="2700000" algn="tl" rotWithShape="0">
              <a:prstClr val="black">
                <a:alpha val="40000"/>
              </a:prstClr>
            </a:outerShdw>
            <a:softEdge rad="12700"/>
          </a:effectLst>
        </p:spPr>
      </p:pic>
      <p:pic>
        <p:nvPicPr>
          <p:cNvPr id="16" name="Picture 15">
            <a:extLst>
              <a:ext uri="{FF2B5EF4-FFF2-40B4-BE49-F238E27FC236}">
                <a16:creationId xmlns:a16="http://schemas.microsoft.com/office/drawing/2014/main" id="{DF43CDF9-5F82-4097-82EF-3DBFA8E839DC}"/>
              </a:ext>
            </a:extLst>
          </p:cNvPr>
          <p:cNvPicPr>
            <a:picLocks noChangeAspect="1"/>
          </p:cNvPicPr>
          <p:nvPr/>
        </p:nvPicPr>
        <p:blipFill rotWithShape="1">
          <a:blip r:embed="rId6"/>
          <a:srcRect l="10110" r="4134"/>
          <a:stretch/>
        </p:blipFill>
        <p:spPr>
          <a:xfrm>
            <a:off x="2630242" y="3355409"/>
            <a:ext cx="1185136" cy="815985"/>
          </a:xfrm>
          <a:prstGeom prst="rect">
            <a:avLst/>
          </a:prstGeom>
          <a:effectLst>
            <a:outerShdw blurRad="50800" dist="38100" dir="2700000" algn="tl" rotWithShape="0">
              <a:prstClr val="black">
                <a:alpha val="40000"/>
              </a:prstClr>
            </a:outerShdw>
            <a:softEdge rad="12700"/>
          </a:effectLst>
        </p:spPr>
      </p:pic>
      <p:pic>
        <p:nvPicPr>
          <p:cNvPr id="17" name="Picture 16">
            <a:extLst>
              <a:ext uri="{FF2B5EF4-FFF2-40B4-BE49-F238E27FC236}">
                <a16:creationId xmlns:a16="http://schemas.microsoft.com/office/drawing/2014/main" id="{FCD50714-343C-49E6-B3C4-A64CA6E42B78}"/>
              </a:ext>
            </a:extLst>
          </p:cNvPr>
          <p:cNvPicPr>
            <a:picLocks noChangeAspect="1"/>
          </p:cNvPicPr>
          <p:nvPr/>
        </p:nvPicPr>
        <p:blipFill rotWithShape="1">
          <a:blip r:embed="rId7"/>
          <a:srcRect l="18556"/>
          <a:stretch/>
        </p:blipFill>
        <p:spPr>
          <a:xfrm>
            <a:off x="2630527" y="1570569"/>
            <a:ext cx="1198523" cy="828487"/>
          </a:xfrm>
          <a:prstGeom prst="rect">
            <a:avLst/>
          </a:prstGeom>
          <a:effectLst>
            <a:outerShdw blurRad="50800" dist="38100" dir="2700000" algn="tl" rotWithShape="0">
              <a:prstClr val="black">
                <a:alpha val="40000"/>
              </a:prstClr>
            </a:outerShdw>
            <a:softEdge rad="12700"/>
          </a:effectLst>
        </p:spPr>
      </p:pic>
      <p:pic>
        <p:nvPicPr>
          <p:cNvPr id="11" name="Picture 10">
            <a:extLst>
              <a:ext uri="{FF2B5EF4-FFF2-40B4-BE49-F238E27FC236}">
                <a16:creationId xmlns:a16="http://schemas.microsoft.com/office/drawing/2014/main" id="{576044E4-C4A9-4838-B1F0-4EA1AE3A53B6}"/>
              </a:ext>
            </a:extLst>
          </p:cNvPr>
          <p:cNvPicPr>
            <a:picLocks noChangeAspect="1"/>
          </p:cNvPicPr>
          <p:nvPr/>
        </p:nvPicPr>
        <p:blipFill rotWithShape="1">
          <a:blip r:embed="rId8"/>
          <a:srcRect l="9925" r="13721"/>
          <a:stretch/>
        </p:blipFill>
        <p:spPr>
          <a:xfrm>
            <a:off x="1260624" y="2462990"/>
            <a:ext cx="1213927" cy="810911"/>
          </a:xfrm>
          <a:prstGeom prst="rect">
            <a:avLst/>
          </a:prstGeom>
          <a:effectLst>
            <a:outerShdw blurRad="50800" dist="38100" dir="2700000" algn="tl" rotWithShape="0">
              <a:prstClr val="black">
                <a:alpha val="40000"/>
              </a:prstClr>
            </a:outerShdw>
            <a:softEdge rad="12700"/>
          </a:effectLst>
        </p:spPr>
      </p:pic>
      <p:pic>
        <p:nvPicPr>
          <p:cNvPr id="7" name="Picture 6">
            <a:extLst>
              <a:ext uri="{FF2B5EF4-FFF2-40B4-BE49-F238E27FC236}">
                <a16:creationId xmlns:a16="http://schemas.microsoft.com/office/drawing/2014/main" id="{B20DB0F0-A129-4098-B34E-C06F0E48945F}"/>
              </a:ext>
            </a:extLst>
          </p:cNvPr>
          <p:cNvPicPr>
            <a:picLocks noChangeAspect="1"/>
          </p:cNvPicPr>
          <p:nvPr/>
        </p:nvPicPr>
        <p:blipFill>
          <a:blip r:embed="rId9"/>
          <a:stretch>
            <a:fillRect/>
          </a:stretch>
        </p:blipFill>
        <p:spPr>
          <a:xfrm>
            <a:off x="5377959" y="2301336"/>
            <a:ext cx="2582984" cy="1922824"/>
          </a:xfrm>
          <a:prstGeom prst="rect">
            <a:avLst/>
          </a:prstGeom>
        </p:spPr>
      </p:pic>
      <p:sp>
        <p:nvSpPr>
          <p:cNvPr id="3" name="Tekstvak 2">
            <a:extLst>
              <a:ext uri="{FF2B5EF4-FFF2-40B4-BE49-F238E27FC236}">
                <a16:creationId xmlns:a16="http://schemas.microsoft.com/office/drawing/2014/main" id="{DFA0EE84-7A2B-3F40-A573-905CA78022F0}"/>
              </a:ext>
            </a:extLst>
          </p:cNvPr>
          <p:cNvSpPr txBox="1"/>
          <p:nvPr/>
        </p:nvSpPr>
        <p:spPr>
          <a:xfrm>
            <a:off x="823166" y="4471822"/>
            <a:ext cx="3614151" cy="1015663"/>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err="1">
                <a:solidFill>
                  <a:schemeClr val="accent6"/>
                </a:solidFill>
                <a:latin typeface="+mn-lt"/>
              </a:rPr>
              <a:t>Acuut</a:t>
            </a:r>
            <a:endParaRPr lang="en-US" sz="2000" dirty="0">
              <a:solidFill>
                <a:schemeClr val="accent6"/>
              </a:solidFill>
              <a:latin typeface="+mn-lt"/>
            </a:endParaRPr>
          </a:p>
          <a:p>
            <a:pPr marL="342900" indent="-342900">
              <a:buFont typeface="Courier New" panose="02070309020205020404" pitchFamily="49" charset="0"/>
              <a:buChar char="o"/>
            </a:pPr>
            <a:r>
              <a:rPr lang="en-US" sz="2000" dirty="0" err="1">
                <a:solidFill>
                  <a:schemeClr val="accent6"/>
                </a:solidFill>
                <a:latin typeface="+mn-lt"/>
              </a:rPr>
              <a:t>Dynamisch</a:t>
            </a:r>
            <a:endParaRPr lang="en-US" sz="2000" dirty="0">
              <a:solidFill>
                <a:schemeClr val="accent6"/>
              </a:solidFill>
              <a:latin typeface="+mn-lt"/>
            </a:endParaRPr>
          </a:p>
          <a:p>
            <a:pPr marL="342900" indent="-342900">
              <a:buFont typeface="Courier New" panose="02070309020205020404" pitchFamily="49" charset="0"/>
              <a:buChar char="o"/>
            </a:pPr>
            <a:r>
              <a:rPr lang="en-US" sz="2000" dirty="0" err="1">
                <a:solidFill>
                  <a:schemeClr val="accent6"/>
                </a:solidFill>
                <a:latin typeface="+mn-lt"/>
              </a:rPr>
              <a:t>Multidisciplinair</a:t>
            </a:r>
            <a:endParaRPr lang="en-US" sz="2000" dirty="0">
              <a:solidFill>
                <a:schemeClr val="accent6"/>
              </a:solidFill>
              <a:latin typeface="+mn-lt"/>
            </a:endParaRPr>
          </a:p>
        </p:txBody>
      </p:sp>
      <p:cxnSp>
        <p:nvCxnSpPr>
          <p:cNvPr id="9" name="Rechte verbindingslijn met pijl 8">
            <a:extLst>
              <a:ext uri="{FF2B5EF4-FFF2-40B4-BE49-F238E27FC236}">
                <a16:creationId xmlns:a16="http://schemas.microsoft.com/office/drawing/2014/main" id="{2C002936-3F58-C246-93C2-A73C0B69AD9E}"/>
              </a:ext>
            </a:extLst>
          </p:cNvPr>
          <p:cNvCxnSpPr>
            <a:cxnSpLocks/>
          </p:cNvCxnSpPr>
          <p:nvPr/>
        </p:nvCxnSpPr>
        <p:spPr bwMode="auto">
          <a:xfrm flipV="1">
            <a:off x="5569770" y="4694037"/>
            <a:ext cx="623079" cy="974"/>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sp>
        <p:nvSpPr>
          <p:cNvPr id="10" name="Tekstvak 9">
            <a:extLst>
              <a:ext uri="{FF2B5EF4-FFF2-40B4-BE49-F238E27FC236}">
                <a16:creationId xmlns:a16="http://schemas.microsoft.com/office/drawing/2014/main" id="{B658CCB1-30CE-B544-AD99-2B7E0B4ACD20}"/>
              </a:ext>
            </a:extLst>
          </p:cNvPr>
          <p:cNvSpPr txBox="1"/>
          <p:nvPr/>
        </p:nvSpPr>
        <p:spPr>
          <a:xfrm>
            <a:off x="6350000" y="4494956"/>
            <a:ext cx="2222696" cy="400110"/>
          </a:xfrm>
          <a:prstGeom prst="rect">
            <a:avLst/>
          </a:prstGeom>
          <a:noFill/>
        </p:spPr>
        <p:txBody>
          <a:bodyPr wrap="square" rtlCol="0">
            <a:spAutoFit/>
          </a:bodyPr>
          <a:lstStyle/>
          <a:p>
            <a:r>
              <a:rPr lang="nl-NL" sz="2000" b="1" dirty="0">
                <a:solidFill>
                  <a:schemeClr val="accent6"/>
                </a:solidFill>
                <a:latin typeface="+mn-lt"/>
              </a:rPr>
              <a:t>Team debrief</a:t>
            </a:r>
          </a:p>
        </p:txBody>
      </p:sp>
      <p:pic>
        <p:nvPicPr>
          <p:cNvPr id="12" name="Graphic 11" descr="Statistics outline">
            <a:extLst>
              <a:ext uri="{FF2B5EF4-FFF2-40B4-BE49-F238E27FC236}">
                <a16:creationId xmlns:a16="http://schemas.microsoft.com/office/drawing/2014/main" id="{47C52047-2465-4A8E-9540-72F2D6C40C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0802" y="1251538"/>
            <a:ext cx="914400" cy="914400"/>
          </a:xfrm>
          <a:prstGeom prst="rect">
            <a:avLst/>
          </a:prstGeom>
        </p:spPr>
      </p:pic>
      <p:pic>
        <p:nvPicPr>
          <p:cNvPr id="19" name="Graphic 18" descr="Bar chart outline">
            <a:extLst>
              <a:ext uri="{FF2B5EF4-FFF2-40B4-BE49-F238E27FC236}">
                <a16:creationId xmlns:a16="http://schemas.microsoft.com/office/drawing/2014/main" id="{9EDAF61D-625F-4219-AF03-5371673F58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91363" y="1251538"/>
            <a:ext cx="914400" cy="914400"/>
          </a:xfrm>
          <a:prstGeom prst="rect">
            <a:avLst/>
          </a:prstGeom>
        </p:spPr>
      </p:pic>
      <p:sp>
        <p:nvSpPr>
          <p:cNvPr id="20" name="TextBox 19">
            <a:extLst>
              <a:ext uri="{FF2B5EF4-FFF2-40B4-BE49-F238E27FC236}">
                <a16:creationId xmlns:a16="http://schemas.microsoft.com/office/drawing/2014/main" id="{8F672618-EC13-4A50-B487-D7EC98A11CB8}"/>
              </a:ext>
            </a:extLst>
          </p:cNvPr>
          <p:cNvSpPr txBox="1"/>
          <p:nvPr/>
        </p:nvSpPr>
        <p:spPr>
          <a:xfrm>
            <a:off x="5314952" y="1584702"/>
            <a:ext cx="805959" cy="400110"/>
          </a:xfrm>
          <a:prstGeom prst="rect">
            <a:avLst/>
          </a:prstGeom>
          <a:noFill/>
        </p:spPr>
        <p:txBody>
          <a:bodyPr wrap="square" rtlCol="0">
            <a:spAutoFit/>
          </a:bodyPr>
          <a:lstStyle/>
          <a:p>
            <a:r>
              <a:rPr lang="en-US" sz="2000" b="1" dirty="0">
                <a:solidFill>
                  <a:schemeClr val="accent6"/>
                </a:solidFill>
                <a:latin typeface="+mn-lt"/>
              </a:rPr>
              <a:t>Data</a:t>
            </a:r>
            <a:endParaRPr lang="nl-NL" sz="2000" b="1" dirty="0">
              <a:solidFill>
                <a:schemeClr val="accent6"/>
              </a:solidFill>
              <a:latin typeface="+mn-lt"/>
            </a:endParaRPr>
          </a:p>
        </p:txBody>
      </p:sp>
    </p:spTree>
    <p:extLst>
      <p:ext uri="{BB962C8B-B14F-4D97-AF65-F5344CB8AC3E}">
        <p14:creationId xmlns:p14="http://schemas.microsoft.com/office/powerpoint/2010/main" val="15000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1B6A-8A5B-4E71-9316-E2DEC5687E9A}"/>
              </a:ext>
            </a:extLst>
          </p:cNvPr>
          <p:cNvSpPr>
            <a:spLocks noGrp="1"/>
          </p:cNvSpPr>
          <p:nvPr>
            <p:ph type="title"/>
          </p:nvPr>
        </p:nvSpPr>
        <p:spPr/>
        <p:txBody>
          <a:bodyPr/>
          <a:lstStyle/>
          <a:p>
            <a:r>
              <a:rPr lang="en-US" b="0" dirty="0" err="1"/>
              <a:t>Formule</a:t>
            </a:r>
            <a:r>
              <a:rPr lang="en-US" b="0" dirty="0"/>
              <a:t> 1</a:t>
            </a:r>
            <a:endParaRPr lang="nl-NL" b="0" dirty="0"/>
          </a:p>
        </p:txBody>
      </p:sp>
      <p:sp>
        <p:nvSpPr>
          <p:cNvPr id="4" name="Date Placeholder 3">
            <a:extLst>
              <a:ext uri="{FF2B5EF4-FFF2-40B4-BE49-F238E27FC236}">
                <a16:creationId xmlns:a16="http://schemas.microsoft.com/office/drawing/2014/main" id="{9DEB21FC-0379-4A44-8373-B4A97EAFA593}"/>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B5E314E2-D2A2-4BE7-AC42-376BE847D1CA}"/>
              </a:ext>
            </a:extLst>
          </p:cNvPr>
          <p:cNvSpPr>
            <a:spLocks noGrp="1"/>
          </p:cNvSpPr>
          <p:nvPr>
            <p:ph type="sldNum" sz="quarter" idx="4"/>
          </p:nvPr>
        </p:nvSpPr>
        <p:spPr/>
        <p:txBody>
          <a:bodyPr/>
          <a:lstStyle/>
          <a:p>
            <a:fld id="{5306AC46-015F-6E44-B83A-36E79AEF5356}" type="slidenum">
              <a:rPr lang="en-GB" smtClean="0"/>
              <a:pPr/>
              <a:t>5</a:t>
            </a:fld>
            <a:endParaRPr lang="en-GB" dirty="0"/>
          </a:p>
        </p:txBody>
      </p:sp>
      <p:sp>
        <p:nvSpPr>
          <p:cNvPr id="6" name="Footer Placeholder 5">
            <a:extLst>
              <a:ext uri="{FF2B5EF4-FFF2-40B4-BE49-F238E27FC236}">
                <a16:creationId xmlns:a16="http://schemas.microsoft.com/office/drawing/2014/main" id="{93EFA0A9-B348-41AC-946B-257481BFDEF6}"/>
              </a:ext>
            </a:extLst>
          </p:cNvPr>
          <p:cNvSpPr>
            <a:spLocks noGrp="1"/>
          </p:cNvSpPr>
          <p:nvPr>
            <p:ph type="ftr" sz="quarter" idx="3"/>
          </p:nvPr>
        </p:nvSpPr>
        <p:spPr/>
        <p:txBody>
          <a:bodyPr/>
          <a:lstStyle/>
          <a:p>
            <a:r>
              <a:rPr lang="en-GB"/>
              <a:t>LUMC Willem-Alexander Kinderziekenhuis</a:t>
            </a:r>
            <a:endParaRPr lang="en-GB" dirty="0"/>
          </a:p>
        </p:txBody>
      </p:sp>
      <p:pic>
        <p:nvPicPr>
          <p:cNvPr id="13" name="Picture 12">
            <a:extLst>
              <a:ext uri="{FF2B5EF4-FFF2-40B4-BE49-F238E27FC236}">
                <a16:creationId xmlns:a16="http://schemas.microsoft.com/office/drawing/2014/main" id="{276463BB-6F2C-453F-AEB2-2D7DAD7E86C4}"/>
              </a:ext>
            </a:extLst>
          </p:cNvPr>
          <p:cNvPicPr>
            <a:picLocks noChangeAspect="1"/>
          </p:cNvPicPr>
          <p:nvPr/>
        </p:nvPicPr>
        <p:blipFill>
          <a:blip r:embed="rId3"/>
          <a:stretch>
            <a:fillRect/>
          </a:stretch>
        </p:blipFill>
        <p:spPr>
          <a:xfrm>
            <a:off x="1276027" y="1570570"/>
            <a:ext cx="1175822" cy="810912"/>
          </a:xfrm>
          <a:prstGeom prst="rect">
            <a:avLst/>
          </a:prstGeom>
          <a:effectLst>
            <a:outerShdw blurRad="50800" dist="38100" dir="2700000" algn="tl" rotWithShape="0">
              <a:prstClr val="black">
                <a:alpha val="40000"/>
              </a:prstClr>
            </a:outerShdw>
            <a:softEdge rad="12700"/>
          </a:effectLst>
        </p:spPr>
      </p:pic>
      <p:pic>
        <p:nvPicPr>
          <p:cNvPr id="14" name="Picture 13">
            <a:extLst>
              <a:ext uri="{FF2B5EF4-FFF2-40B4-BE49-F238E27FC236}">
                <a16:creationId xmlns:a16="http://schemas.microsoft.com/office/drawing/2014/main" id="{F0DEF34D-60D7-44A2-9227-4D2738FA5844}"/>
              </a:ext>
            </a:extLst>
          </p:cNvPr>
          <p:cNvPicPr>
            <a:picLocks noChangeAspect="1"/>
          </p:cNvPicPr>
          <p:nvPr/>
        </p:nvPicPr>
        <p:blipFill>
          <a:blip r:embed="rId4"/>
          <a:stretch>
            <a:fillRect/>
          </a:stretch>
        </p:blipFill>
        <p:spPr>
          <a:xfrm>
            <a:off x="2630242" y="2485246"/>
            <a:ext cx="1185136" cy="788655"/>
          </a:xfrm>
          <a:prstGeom prst="rect">
            <a:avLst/>
          </a:prstGeom>
          <a:effectLst>
            <a:outerShdw blurRad="50800" dist="38100" dir="2700000" algn="tl" rotWithShape="0">
              <a:prstClr val="black">
                <a:alpha val="40000"/>
              </a:prstClr>
            </a:outerShdw>
            <a:softEdge rad="12700"/>
          </a:effectLst>
        </p:spPr>
      </p:pic>
      <p:pic>
        <p:nvPicPr>
          <p:cNvPr id="15" name="Picture 14">
            <a:extLst>
              <a:ext uri="{FF2B5EF4-FFF2-40B4-BE49-F238E27FC236}">
                <a16:creationId xmlns:a16="http://schemas.microsoft.com/office/drawing/2014/main" id="{56A39C52-0327-4A53-B5A7-CF5D7F54E2E6}"/>
              </a:ext>
            </a:extLst>
          </p:cNvPr>
          <p:cNvPicPr>
            <a:picLocks noChangeAspect="1"/>
          </p:cNvPicPr>
          <p:nvPr/>
        </p:nvPicPr>
        <p:blipFill>
          <a:blip r:embed="rId5"/>
          <a:stretch>
            <a:fillRect/>
          </a:stretch>
        </p:blipFill>
        <p:spPr>
          <a:xfrm>
            <a:off x="1276029" y="3355409"/>
            <a:ext cx="1198522" cy="798234"/>
          </a:xfrm>
          <a:prstGeom prst="rect">
            <a:avLst/>
          </a:prstGeom>
          <a:effectLst>
            <a:outerShdw blurRad="50800" dist="38100" dir="2700000" algn="tl" rotWithShape="0">
              <a:prstClr val="black">
                <a:alpha val="40000"/>
              </a:prstClr>
            </a:outerShdw>
            <a:softEdge rad="12700"/>
          </a:effectLst>
        </p:spPr>
      </p:pic>
      <p:pic>
        <p:nvPicPr>
          <p:cNvPr id="16" name="Picture 15">
            <a:extLst>
              <a:ext uri="{FF2B5EF4-FFF2-40B4-BE49-F238E27FC236}">
                <a16:creationId xmlns:a16="http://schemas.microsoft.com/office/drawing/2014/main" id="{DF43CDF9-5F82-4097-82EF-3DBFA8E839DC}"/>
              </a:ext>
            </a:extLst>
          </p:cNvPr>
          <p:cNvPicPr>
            <a:picLocks noChangeAspect="1"/>
          </p:cNvPicPr>
          <p:nvPr/>
        </p:nvPicPr>
        <p:blipFill rotWithShape="1">
          <a:blip r:embed="rId6"/>
          <a:srcRect l="10110" r="4134"/>
          <a:stretch/>
        </p:blipFill>
        <p:spPr>
          <a:xfrm>
            <a:off x="2630242" y="3355409"/>
            <a:ext cx="1185136" cy="815985"/>
          </a:xfrm>
          <a:prstGeom prst="rect">
            <a:avLst/>
          </a:prstGeom>
          <a:effectLst>
            <a:outerShdw blurRad="50800" dist="38100" dir="2700000" algn="tl" rotWithShape="0">
              <a:prstClr val="black">
                <a:alpha val="40000"/>
              </a:prstClr>
            </a:outerShdw>
            <a:softEdge rad="12700"/>
          </a:effectLst>
        </p:spPr>
      </p:pic>
      <p:pic>
        <p:nvPicPr>
          <p:cNvPr id="17" name="Picture 16">
            <a:extLst>
              <a:ext uri="{FF2B5EF4-FFF2-40B4-BE49-F238E27FC236}">
                <a16:creationId xmlns:a16="http://schemas.microsoft.com/office/drawing/2014/main" id="{FCD50714-343C-49E6-B3C4-A64CA6E42B78}"/>
              </a:ext>
            </a:extLst>
          </p:cNvPr>
          <p:cNvPicPr>
            <a:picLocks noChangeAspect="1"/>
          </p:cNvPicPr>
          <p:nvPr/>
        </p:nvPicPr>
        <p:blipFill rotWithShape="1">
          <a:blip r:embed="rId7"/>
          <a:srcRect l="18556"/>
          <a:stretch/>
        </p:blipFill>
        <p:spPr>
          <a:xfrm>
            <a:off x="2630527" y="1570569"/>
            <a:ext cx="1198523" cy="828487"/>
          </a:xfrm>
          <a:prstGeom prst="rect">
            <a:avLst/>
          </a:prstGeom>
          <a:effectLst>
            <a:outerShdw blurRad="50800" dist="38100" dir="2700000" algn="tl" rotWithShape="0">
              <a:prstClr val="black">
                <a:alpha val="40000"/>
              </a:prstClr>
            </a:outerShdw>
            <a:softEdge rad="12700"/>
          </a:effectLst>
        </p:spPr>
      </p:pic>
      <p:pic>
        <p:nvPicPr>
          <p:cNvPr id="11" name="Picture 10">
            <a:extLst>
              <a:ext uri="{FF2B5EF4-FFF2-40B4-BE49-F238E27FC236}">
                <a16:creationId xmlns:a16="http://schemas.microsoft.com/office/drawing/2014/main" id="{576044E4-C4A9-4838-B1F0-4EA1AE3A53B6}"/>
              </a:ext>
            </a:extLst>
          </p:cNvPr>
          <p:cNvPicPr>
            <a:picLocks noChangeAspect="1"/>
          </p:cNvPicPr>
          <p:nvPr/>
        </p:nvPicPr>
        <p:blipFill rotWithShape="1">
          <a:blip r:embed="rId8"/>
          <a:srcRect l="9925" r="13721"/>
          <a:stretch/>
        </p:blipFill>
        <p:spPr>
          <a:xfrm>
            <a:off x="1260624" y="2462990"/>
            <a:ext cx="1213927" cy="810911"/>
          </a:xfrm>
          <a:prstGeom prst="rect">
            <a:avLst/>
          </a:prstGeom>
          <a:effectLst>
            <a:outerShdw blurRad="50800" dist="38100" dir="2700000" algn="tl" rotWithShape="0">
              <a:prstClr val="black">
                <a:alpha val="40000"/>
              </a:prstClr>
            </a:outerShdw>
            <a:softEdge rad="12700"/>
          </a:effectLst>
        </p:spPr>
      </p:pic>
      <p:sp>
        <p:nvSpPr>
          <p:cNvPr id="8" name="Tekstvak 7">
            <a:extLst>
              <a:ext uri="{FF2B5EF4-FFF2-40B4-BE49-F238E27FC236}">
                <a16:creationId xmlns:a16="http://schemas.microsoft.com/office/drawing/2014/main" id="{D85807C0-1890-8F4E-9946-17ABAAE1125F}"/>
              </a:ext>
            </a:extLst>
          </p:cNvPr>
          <p:cNvSpPr txBox="1"/>
          <p:nvPr/>
        </p:nvSpPr>
        <p:spPr>
          <a:xfrm>
            <a:off x="5733831" y="3313179"/>
            <a:ext cx="2715064" cy="707886"/>
          </a:xfrm>
          <a:prstGeom prst="rect">
            <a:avLst/>
          </a:prstGeom>
          <a:noFill/>
        </p:spPr>
        <p:txBody>
          <a:bodyPr wrap="square" rtlCol="0">
            <a:spAutoFit/>
          </a:bodyPr>
          <a:lstStyle/>
          <a:p>
            <a:r>
              <a:rPr lang="nl-NL" sz="2000" b="1" dirty="0">
                <a:solidFill>
                  <a:schemeClr val="accent6"/>
                </a:solidFill>
                <a:latin typeface="+mn-lt"/>
              </a:rPr>
              <a:t>Wat heeft dit te maken met de IC-zorg?</a:t>
            </a:r>
          </a:p>
        </p:txBody>
      </p:sp>
      <p:pic>
        <p:nvPicPr>
          <p:cNvPr id="19" name="Graphic 18" descr="Vraagteken met effen opvulling">
            <a:extLst>
              <a:ext uri="{FF2B5EF4-FFF2-40B4-BE49-F238E27FC236}">
                <a16:creationId xmlns:a16="http://schemas.microsoft.com/office/drawing/2014/main" id="{07F09E3C-50B1-EF42-87C7-3F57010BC4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76963" y="2205748"/>
            <a:ext cx="914400" cy="914400"/>
          </a:xfrm>
          <a:prstGeom prst="rect">
            <a:avLst/>
          </a:prstGeom>
        </p:spPr>
      </p:pic>
      <p:sp>
        <p:nvSpPr>
          <p:cNvPr id="18" name="Tekstvak 2">
            <a:extLst>
              <a:ext uri="{FF2B5EF4-FFF2-40B4-BE49-F238E27FC236}">
                <a16:creationId xmlns:a16="http://schemas.microsoft.com/office/drawing/2014/main" id="{30C28037-86D3-40C0-94C3-F92CF740D44C}"/>
              </a:ext>
            </a:extLst>
          </p:cNvPr>
          <p:cNvSpPr txBox="1"/>
          <p:nvPr/>
        </p:nvSpPr>
        <p:spPr>
          <a:xfrm>
            <a:off x="823166" y="4471822"/>
            <a:ext cx="3614151" cy="1015663"/>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err="1">
                <a:solidFill>
                  <a:schemeClr val="accent6"/>
                </a:solidFill>
                <a:latin typeface="+mn-lt"/>
              </a:rPr>
              <a:t>Acuut</a:t>
            </a:r>
            <a:endParaRPr lang="en-US" sz="2000" dirty="0">
              <a:solidFill>
                <a:schemeClr val="accent6"/>
              </a:solidFill>
              <a:latin typeface="+mn-lt"/>
            </a:endParaRPr>
          </a:p>
          <a:p>
            <a:pPr marL="342900" indent="-342900">
              <a:buFont typeface="Courier New" panose="02070309020205020404" pitchFamily="49" charset="0"/>
              <a:buChar char="o"/>
            </a:pPr>
            <a:r>
              <a:rPr lang="en-US" sz="2000" dirty="0" err="1">
                <a:solidFill>
                  <a:schemeClr val="accent6"/>
                </a:solidFill>
                <a:latin typeface="+mn-lt"/>
              </a:rPr>
              <a:t>Dynamisch</a:t>
            </a:r>
            <a:endParaRPr lang="en-US" sz="2000" dirty="0">
              <a:solidFill>
                <a:schemeClr val="accent6"/>
              </a:solidFill>
              <a:latin typeface="+mn-lt"/>
            </a:endParaRPr>
          </a:p>
          <a:p>
            <a:pPr marL="342900" indent="-342900">
              <a:buFont typeface="Courier New" panose="02070309020205020404" pitchFamily="49" charset="0"/>
              <a:buChar char="o"/>
            </a:pPr>
            <a:r>
              <a:rPr lang="en-US" sz="2000" dirty="0" err="1">
                <a:solidFill>
                  <a:schemeClr val="accent6"/>
                </a:solidFill>
                <a:latin typeface="+mn-lt"/>
              </a:rPr>
              <a:t>Multidisciplinair</a:t>
            </a:r>
            <a:endParaRPr lang="en-US" sz="2000" dirty="0">
              <a:solidFill>
                <a:schemeClr val="accent6"/>
              </a:solidFill>
              <a:latin typeface="+mn-lt"/>
            </a:endParaRPr>
          </a:p>
        </p:txBody>
      </p:sp>
    </p:spTree>
    <p:extLst>
      <p:ext uri="{BB962C8B-B14F-4D97-AF65-F5344CB8AC3E}">
        <p14:creationId xmlns:p14="http://schemas.microsoft.com/office/powerpoint/2010/main" val="61149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1B6A-8A5B-4E71-9316-E2DEC5687E9A}"/>
              </a:ext>
            </a:extLst>
          </p:cNvPr>
          <p:cNvSpPr>
            <a:spLocks noGrp="1"/>
          </p:cNvSpPr>
          <p:nvPr>
            <p:ph type="title"/>
          </p:nvPr>
        </p:nvSpPr>
        <p:spPr/>
        <p:txBody>
          <a:bodyPr/>
          <a:lstStyle/>
          <a:p>
            <a:r>
              <a:rPr lang="en-US" b="0" dirty="0" err="1"/>
              <a:t>Formule</a:t>
            </a:r>
            <a:r>
              <a:rPr lang="en-US" b="0" dirty="0"/>
              <a:t> 1</a:t>
            </a:r>
            <a:endParaRPr lang="nl-NL" b="0" dirty="0"/>
          </a:p>
        </p:txBody>
      </p:sp>
      <p:sp>
        <p:nvSpPr>
          <p:cNvPr id="4" name="Date Placeholder 3">
            <a:extLst>
              <a:ext uri="{FF2B5EF4-FFF2-40B4-BE49-F238E27FC236}">
                <a16:creationId xmlns:a16="http://schemas.microsoft.com/office/drawing/2014/main" id="{9DEB21FC-0379-4A44-8373-B4A97EAFA593}"/>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B5E314E2-D2A2-4BE7-AC42-376BE847D1CA}"/>
              </a:ext>
            </a:extLst>
          </p:cNvPr>
          <p:cNvSpPr>
            <a:spLocks noGrp="1"/>
          </p:cNvSpPr>
          <p:nvPr>
            <p:ph type="sldNum" sz="quarter" idx="4"/>
          </p:nvPr>
        </p:nvSpPr>
        <p:spPr/>
        <p:txBody>
          <a:bodyPr/>
          <a:lstStyle/>
          <a:p>
            <a:fld id="{5306AC46-015F-6E44-B83A-36E79AEF5356}" type="slidenum">
              <a:rPr lang="en-GB" smtClean="0"/>
              <a:pPr/>
              <a:t>6</a:t>
            </a:fld>
            <a:endParaRPr lang="en-GB" dirty="0"/>
          </a:p>
        </p:txBody>
      </p:sp>
      <p:sp>
        <p:nvSpPr>
          <p:cNvPr id="6" name="Footer Placeholder 5">
            <a:extLst>
              <a:ext uri="{FF2B5EF4-FFF2-40B4-BE49-F238E27FC236}">
                <a16:creationId xmlns:a16="http://schemas.microsoft.com/office/drawing/2014/main" id="{93EFA0A9-B348-41AC-946B-257481BFDEF6}"/>
              </a:ext>
            </a:extLst>
          </p:cNvPr>
          <p:cNvSpPr>
            <a:spLocks noGrp="1"/>
          </p:cNvSpPr>
          <p:nvPr>
            <p:ph type="ftr" sz="quarter" idx="3"/>
          </p:nvPr>
        </p:nvSpPr>
        <p:spPr/>
        <p:txBody>
          <a:bodyPr/>
          <a:lstStyle/>
          <a:p>
            <a:r>
              <a:rPr lang="en-GB"/>
              <a:t>LUMC Willem-Alexander Kinderziekenhuis</a:t>
            </a:r>
            <a:endParaRPr lang="en-GB" dirty="0"/>
          </a:p>
        </p:txBody>
      </p:sp>
      <p:cxnSp>
        <p:nvCxnSpPr>
          <p:cNvPr id="25" name="Rechte verbindingslijn met pijl 24">
            <a:extLst>
              <a:ext uri="{FF2B5EF4-FFF2-40B4-BE49-F238E27FC236}">
                <a16:creationId xmlns:a16="http://schemas.microsoft.com/office/drawing/2014/main" id="{132668DB-95F8-2345-A378-0FE4555ABD0F}"/>
              </a:ext>
            </a:extLst>
          </p:cNvPr>
          <p:cNvCxnSpPr>
            <a:cxnSpLocks/>
          </p:cNvCxnSpPr>
          <p:nvPr/>
        </p:nvCxnSpPr>
        <p:spPr bwMode="auto">
          <a:xfrm flipV="1">
            <a:off x="5554653" y="4749579"/>
            <a:ext cx="623079" cy="974"/>
          </a:xfrm>
          <a:prstGeom prst="straightConnector1">
            <a:avLst/>
          </a:prstGeom>
          <a:ln w="57150">
            <a:headEnd type="none" w="med" len="med"/>
            <a:tailEnd type="triangle"/>
          </a:ln>
        </p:spPr>
        <p:style>
          <a:lnRef idx="1">
            <a:schemeClr val="dk1"/>
          </a:lnRef>
          <a:fillRef idx="0">
            <a:schemeClr val="dk1"/>
          </a:fillRef>
          <a:effectRef idx="0">
            <a:schemeClr val="dk1"/>
          </a:effectRef>
          <a:fontRef idx="minor">
            <a:schemeClr val="tx1"/>
          </a:fontRef>
        </p:style>
      </p:cxnSp>
      <p:sp>
        <p:nvSpPr>
          <p:cNvPr id="26" name="Tekstvak 25">
            <a:extLst>
              <a:ext uri="{FF2B5EF4-FFF2-40B4-BE49-F238E27FC236}">
                <a16:creationId xmlns:a16="http://schemas.microsoft.com/office/drawing/2014/main" id="{6A49FA18-073D-4D48-ACC5-55B6CFB9A728}"/>
              </a:ext>
            </a:extLst>
          </p:cNvPr>
          <p:cNvSpPr txBox="1"/>
          <p:nvPr/>
        </p:nvSpPr>
        <p:spPr>
          <a:xfrm>
            <a:off x="6317168" y="4549524"/>
            <a:ext cx="2222696" cy="400110"/>
          </a:xfrm>
          <a:prstGeom prst="rect">
            <a:avLst/>
          </a:prstGeom>
          <a:noFill/>
        </p:spPr>
        <p:txBody>
          <a:bodyPr wrap="square" rtlCol="0">
            <a:spAutoFit/>
          </a:bodyPr>
          <a:lstStyle/>
          <a:p>
            <a:r>
              <a:rPr lang="nl-NL" sz="2000" b="1" dirty="0">
                <a:solidFill>
                  <a:schemeClr val="accent6"/>
                </a:solidFill>
                <a:latin typeface="+mn-lt"/>
              </a:rPr>
              <a:t>Video reflectie</a:t>
            </a:r>
          </a:p>
        </p:txBody>
      </p:sp>
      <p:pic>
        <p:nvPicPr>
          <p:cNvPr id="27" name="Afbeelding 26" descr="Afbeelding met tekst, binnen, plafond, muur&#10;&#10;Automatisch gegenereerde beschrijving">
            <a:extLst>
              <a:ext uri="{FF2B5EF4-FFF2-40B4-BE49-F238E27FC236}">
                <a16:creationId xmlns:a16="http://schemas.microsoft.com/office/drawing/2014/main" id="{11E0E32C-3391-FC4D-BCB1-3E7746707316}"/>
              </a:ext>
            </a:extLst>
          </p:cNvPr>
          <p:cNvPicPr>
            <a:picLocks noChangeAspect="1"/>
          </p:cNvPicPr>
          <p:nvPr/>
        </p:nvPicPr>
        <p:blipFill rotWithShape="1">
          <a:blip r:embed="rId3"/>
          <a:srcRect t="20851" b="30371"/>
          <a:stretch/>
        </p:blipFill>
        <p:spPr>
          <a:xfrm>
            <a:off x="5272860" y="1780034"/>
            <a:ext cx="3260976" cy="2120842"/>
          </a:xfrm>
          <a:prstGeom prst="rect">
            <a:avLst/>
          </a:prstGeom>
        </p:spPr>
      </p:pic>
      <p:pic>
        <p:nvPicPr>
          <p:cNvPr id="28" name="Graphic 27" descr="Videocamera silhouet">
            <a:extLst>
              <a:ext uri="{FF2B5EF4-FFF2-40B4-BE49-F238E27FC236}">
                <a16:creationId xmlns:a16="http://schemas.microsoft.com/office/drawing/2014/main" id="{6FB1BF64-3A44-194A-8A23-24BDF0F15C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4163" y="4808088"/>
            <a:ext cx="914400" cy="914400"/>
          </a:xfrm>
          <a:prstGeom prst="rect">
            <a:avLst/>
          </a:prstGeom>
        </p:spPr>
      </p:pic>
      <p:sp>
        <p:nvSpPr>
          <p:cNvPr id="17" name="Tekstvak 2">
            <a:extLst>
              <a:ext uri="{FF2B5EF4-FFF2-40B4-BE49-F238E27FC236}">
                <a16:creationId xmlns:a16="http://schemas.microsoft.com/office/drawing/2014/main" id="{F3472A8D-C280-4C72-B217-0640B0C6FFA9}"/>
              </a:ext>
            </a:extLst>
          </p:cNvPr>
          <p:cNvSpPr txBox="1"/>
          <p:nvPr/>
        </p:nvSpPr>
        <p:spPr>
          <a:xfrm>
            <a:off x="823166" y="4471822"/>
            <a:ext cx="3614151" cy="1015663"/>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err="1">
                <a:solidFill>
                  <a:schemeClr val="accent6"/>
                </a:solidFill>
                <a:latin typeface="+mn-lt"/>
              </a:rPr>
              <a:t>Acuut</a:t>
            </a:r>
            <a:endParaRPr lang="en-US" sz="2000" dirty="0">
              <a:solidFill>
                <a:schemeClr val="accent6"/>
              </a:solidFill>
              <a:latin typeface="+mn-lt"/>
            </a:endParaRPr>
          </a:p>
          <a:p>
            <a:pPr marL="342900" indent="-342900">
              <a:buFont typeface="Courier New" panose="02070309020205020404" pitchFamily="49" charset="0"/>
              <a:buChar char="o"/>
            </a:pPr>
            <a:r>
              <a:rPr lang="en-US" sz="2000" dirty="0" err="1">
                <a:solidFill>
                  <a:schemeClr val="accent6"/>
                </a:solidFill>
                <a:latin typeface="+mn-lt"/>
              </a:rPr>
              <a:t>Dynamisch</a:t>
            </a:r>
            <a:endParaRPr lang="en-US" sz="2000" dirty="0">
              <a:solidFill>
                <a:schemeClr val="accent6"/>
              </a:solidFill>
              <a:latin typeface="+mn-lt"/>
            </a:endParaRPr>
          </a:p>
          <a:p>
            <a:pPr marL="342900" indent="-342900">
              <a:buFont typeface="Courier New" panose="02070309020205020404" pitchFamily="49" charset="0"/>
              <a:buChar char="o"/>
            </a:pPr>
            <a:r>
              <a:rPr lang="en-US" sz="2000" dirty="0" err="1">
                <a:solidFill>
                  <a:schemeClr val="accent6"/>
                </a:solidFill>
                <a:latin typeface="+mn-lt"/>
              </a:rPr>
              <a:t>Multidisciplinair</a:t>
            </a:r>
            <a:endParaRPr lang="en-US" sz="2000" dirty="0">
              <a:solidFill>
                <a:schemeClr val="accent6"/>
              </a:solidFill>
              <a:latin typeface="+mn-lt"/>
            </a:endParaRPr>
          </a:p>
        </p:txBody>
      </p:sp>
      <p:pic>
        <p:nvPicPr>
          <p:cNvPr id="1026" name="Picture 2" descr="Nazorg Intensive Care Volwassenen | LUMC">
            <a:extLst>
              <a:ext uri="{FF2B5EF4-FFF2-40B4-BE49-F238E27FC236}">
                <a16:creationId xmlns:a16="http://schemas.microsoft.com/office/drawing/2014/main" id="{7D46FD2B-45D7-4834-9218-22D62D30FB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6" r="20751"/>
          <a:stretch/>
        </p:blipFill>
        <p:spPr bwMode="auto">
          <a:xfrm>
            <a:off x="1272438" y="1535787"/>
            <a:ext cx="1198522" cy="8503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spital admission | LUMC">
            <a:extLst>
              <a:ext uri="{FF2B5EF4-FFF2-40B4-BE49-F238E27FC236}">
                <a16:creationId xmlns:a16="http://schemas.microsoft.com/office/drawing/2014/main" id="{BA52E066-712E-4B65-BE87-9A30DF89AC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9414"/>
          <a:stretch/>
        </p:blipFill>
        <p:spPr bwMode="auto">
          <a:xfrm>
            <a:off x="2593604" y="1533909"/>
            <a:ext cx="1235447" cy="8521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nsive Care units | LUMC">
            <a:extLst>
              <a:ext uri="{FF2B5EF4-FFF2-40B4-BE49-F238E27FC236}">
                <a16:creationId xmlns:a16="http://schemas.microsoft.com/office/drawing/2014/main" id="{3F137870-48C0-489B-B2E4-8115F9EE5BD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527" t="19402" r="57535" b="32003"/>
          <a:stretch/>
        </p:blipFill>
        <p:spPr bwMode="auto">
          <a:xfrm>
            <a:off x="1253975" y="2479534"/>
            <a:ext cx="1235447" cy="8503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ellows IC Volwassenen | LUMC">
            <a:extLst>
              <a:ext uri="{FF2B5EF4-FFF2-40B4-BE49-F238E27FC236}">
                <a16:creationId xmlns:a16="http://schemas.microsoft.com/office/drawing/2014/main" id="{35EAC93E-E67A-48BC-8EA4-594B93CF2EB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662" b="26297"/>
          <a:stretch/>
        </p:blipFill>
        <p:spPr bwMode="auto">
          <a:xfrm>
            <a:off x="2593604" y="2479534"/>
            <a:ext cx="1235447" cy="8540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tensive Care | LUMC">
            <a:extLst>
              <a:ext uri="{FF2B5EF4-FFF2-40B4-BE49-F238E27FC236}">
                <a16:creationId xmlns:a16="http://schemas.microsoft.com/office/drawing/2014/main" id="{4879FB59-7702-4A4C-900E-C3225C4DB60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9965"/>
          <a:stretch/>
        </p:blipFill>
        <p:spPr bwMode="auto">
          <a:xfrm>
            <a:off x="1238806" y="3428622"/>
            <a:ext cx="1232154" cy="8503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tiënt en zorg | LUMC">
            <a:extLst>
              <a:ext uri="{FF2B5EF4-FFF2-40B4-BE49-F238E27FC236}">
                <a16:creationId xmlns:a16="http://schemas.microsoft.com/office/drawing/2014/main" id="{62C16BE9-A252-4978-8B1F-12B6A491DA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1576" y="3428622"/>
            <a:ext cx="1254182" cy="838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D9E53-57D0-455A-9C3E-E314B61A00B5}"/>
              </a:ext>
            </a:extLst>
          </p:cNvPr>
          <p:cNvSpPr>
            <a:spLocks noGrp="1"/>
          </p:cNvSpPr>
          <p:nvPr>
            <p:ph type="title"/>
          </p:nvPr>
        </p:nvSpPr>
        <p:spPr/>
        <p:txBody>
          <a:bodyPr/>
          <a:lstStyle/>
          <a:p>
            <a:r>
              <a:rPr lang="en-US" dirty="0"/>
              <a:t>VIDEO-REFLECTIE</a:t>
            </a:r>
            <a:endParaRPr lang="nl-NL" dirty="0"/>
          </a:p>
        </p:txBody>
      </p:sp>
      <p:sp>
        <p:nvSpPr>
          <p:cNvPr id="3" name="Content Placeholder 2">
            <a:extLst>
              <a:ext uri="{FF2B5EF4-FFF2-40B4-BE49-F238E27FC236}">
                <a16:creationId xmlns:a16="http://schemas.microsoft.com/office/drawing/2014/main" id="{91FD0C0D-8187-4EEB-B43A-C909EECE0E85}"/>
              </a:ext>
            </a:extLst>
          </p:cNvPr>
          <p:cNvSpPr>
            <a:spLocks noGrp="1"/>
          </p:cNvSpPr>
          <p:nvPr>
            <p:ph idx="1"/>
          </p:nvPr>
        </p:nvSpPr>
        <p:spPr/>
        <p:txBody>
          <a:bodyPr/>
          <a:lstStyle/>
          <a:p>
            <a:pPr marL="285750" lvl="1" indent="-285750"/>
            <a:r>
              <a:rPr lang="nl-NL" b="1" dirty="0"/>
              <a:t>Doel</a:t>
            </a:r>
            <a:r>
              <a:rPr lang="nl-NL" dirty="0"/>
              <a:t> videoreflectie: in beeld brengen van de dagelijkse zorg. </a:t>
            </a:r>
          </a:p>
          <a:p>
            <a:pPr marL="645750" lvl="2" indent="-285750"/>
            <a:r>
              <a:rPr lang="nl-NL" dirty="0"/>
              <a:t>Niet om iemand individueel te beoordelen.</a:t>
            </a:r>
          </a:p>
          <a:p>
            <a:pPr marL="645750" lvl="2" indent="-285750"/>
            <a:r>
              <a:rPr lang="nl-NL" dirty="0"/>
              <a:t>Maar samen zorg vanuit een nieuwe hoek te bekijken en te verbeteren.</a:t>
            </a:r>
          </a:p>
          <a:p>
            <a:pPr marL="645750" lvl="2" indent="-285750"/>
            <a:r>
              <a:rPr lang="nl-NL" dirty="0"/>
              <a:t>Om te zorgen dat zoveel mogelijk goed gaat </a:t>
            </a:r>
          </a:p>
          <a:p>
            <a:endParaRPr lang="nl-NL" sz="2000" i="1" dirty="0">
              <a:effectLst/>
              <a:latin typeface="Calibri" panose="020F0502020204030204" pitchFamily="34" charset="0"/>
              <a:ea typeface="Calibri" panose="020F0502020204030204" pitchFamily="34" charset="0"/>
              <a:cs typeface="Times New Roman" panose="02020603050405020304" pitchFamily="18" charset="0"/>
            </a:endParaRPr>
          </a:p>
          <a:p>
            <a:endParaRPr lang="nl-NL" i="1" dirty="0">
              <a:latin typeface="Calibri" panose="020F0502020204030204" pitchFamily="34" charset="0"/>
              <a:ea typeface="Calibri" panose="020F0502020204030204" pitchFamily="34" charset="0"/>
              <a:cs typeface="Times New Roman" panose="02020603050405020304" pitchFamily="18" charset="0"/>
            </a:endParaRPr>
          </a:p>
          <a:p>
            <a:r>
              <a:rPr lang="nl-NL" sz="2000" i="1" dirty="0">
                <a:effectLst/>
                <a:latin typeface="Calibri" panose="020F0502020204030204" pitchFamily="34" charset="0"/>
                <a:ea typeface="Calibri" panose="020F0502020204030204" pitchFamily="34" charset="0"/>
                <a:cs typeface="Times New Roman" panose="02020603050405020304" pitchFamily="18" charset="0"/>
              </a:rPr>
              <a:t>“Je ziet letterlijk bij het kind ziet wat er gebeurt, samen met de bijbehorend metingen en dergelijke … en ook dat je terug kijkt naar hoe het hele proces gaat, hoe iedereen met elkaar met elkaar communiceert, of het loopt  en hoe het gaat en of je handschoenen … weet je wel, dat soort dingen, ja.” </a:t>
            </a:r>
          </a:p>
          <a:p>
            <a:endParaRPr lang="nl-NL" sz="2000" b="0" i="1" u="none" strike="noStrike" baseline="0" dirty="0">
              <a:solidFill>
                <a:prstClr val="black"/>
              </a:solidFill>
              <a:latin typeface="Calibri" panose="020F0502020204030204" pitchFamily="34" charset="0"/>
            </a:endParaRPr>
          </a:p>
          <a:p>
            <a:pPr marL="342900" indent="-342900">
              <a:buFont typeface="Arial" panose="020B0604020202020204" pitchFamily="34" charset="0"/>
              <a:buChar char="•"/>
            </a:pPr>
            <a:endParaRPr lang="nl-NL" dirty="0"/>
          </a:p>
        </p:txBody>
      </p:sp>
      <p:sp>
        <p:nvSpPr>
          <p:cNvPr id="4" name="Date Placeholder 3">
            <a:extLst>
              <a:ext uri="{FF2B5EF4-FFF2-40B4-BE49-F238E27FC236}">
                <a16:creationId xmlns:a16="http://schemas.microsoft.com/office/drawing/2014/main" id="{A2CE8FB3-AB85-44EB-8B75-70C10780A069}"/>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640EF446-7C25-4878-9E15-02F97A5F02F0}"/>
              </a:ext>
            </a:extLst>
          </p:cNvPr>
          <p:cNvSpPr>
            <a:spLocks noGrp="1"/>
          </p:cNvSpPr>
          <p:nvPr>
            <p:ph type="sldNum" sz="quarter" idx="4"/>
          </p:nvPr>
        </p:nvSpPr>
        <p:spPr/>
        <p:txBody>
          <a:bodyPr/>
          <a:lstStyle/>
          <a:p>
            <a:fld id="{5306AC46-015F-6E44-B83A-36E79AEF5356}" type="slidenum">
              <a:rPr lang="en-GB" smtClean="0"/>
              <a:pPr/>
              <a:t>7</a:t>
            </a:fld>
            <a:endParaRPr lang="en-GB" dirty="0"/>
          </a:p>
        </p:txBody>
      </p:sp>
      <p:sp>
        <p:nvSpPr>
          <p:cNvPr id="6" name="Footer Placeholder 5">
            <a:extLst>
              <a:ext uri="{FF2B5EF4-FFF2-40B4-BE49-F238E27FC236}">
                <a16:creationId xmlns:a16="http://schemas.microsoft.com/office/drawing/2014/main" id="{07FF7AD8-4E0B-42D7-B6D0-FC04EAB8FA48}"/>
              </a:ext>
            </a:extLst>
          </p:cNvPr>
          <p:cNvSpPr>
            <a:spLocks noGrp="1"/>
          </p:cNvSpPr>
          <p:nvPr>
            <p:ph type="ftr" sz="quarter" idx="3"/>
          </p:nvPr>
        </p:nvSpPr>
        <p:spPr/>
        <p:txBody>
          <a:bodyPr/>
          <a:lstStyle/>
          <a:p>
            <a:r>
              <a:rPr lang="en-GB"/>
              <a:t>LUMC Willem-Alexander Kinderziekenhuis</a:t>
            </a:r>
            <a:endParaRPr lang="en-GB" dirty="0"/>
          </a:p>
        </p:txBody>
      </p:sp>
    </p:spTree>
    <p:extLst>
      <p:ext uri="{BB962C8B-B14F-4D97-AF65-F5344CB8AC3E}">
        <p14:creationId xmlns:p14="http://schemas.microsoft.com/office/powerpoint/2010/main" val="190619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7F9A-AFD4-40C5-8287-5AEF682ED3D3}"/>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B647D2AC-80D9-47CE-9FFF-53733BBFB0A0}"/>
              </a:ext>
            </a:extLst>
          </p:cNvPr>
          <p:cNvSpPr>
            <a:spLocks noGrp="1"/>
          </p:cNvSpPr>
          <p:nvPr>
            <p:ph idx="1"/>
          </p:nvPr>
        </p:nvSpPr>
        <p:spPr/>
        <p:txBody>
          <a:bodyPr/>
          <a:lstStyle/>
          <a:p>
            <a:pPr marL="342900" indent="-342900">
              <a:buFont typeface="Arial" panose="020B0604020202020204" pitchFamily="34" charset="0"/>
              <a:buChar char="•"/>
            </a:pPr>
            <a:r>
              <a:rPr lang="nl-NL"/>
              <a:t>Multidisciplinair kijken naar een opname van een interventie:</a:t>
            </a:r>
          </a:p>
          <a:p>
            <a:pPr marL="702900" lvl="2" indent="-342900">
              <a:buFont typeface="Arial" panose="020B0604020202020204" pitchFamily="34" charset="0"/>
              <a:buChar char="•"/>
            </a:pPr>
            <a:r>
              <a:rPr lang="nl-NL"/>
              <a:t>Platform voor artsen en verpleegkundigen om samen aspecten van alledaagse zorg te bespreken.</a:t>
            </a:r>
            <a:endParaRPr lang="nl-NL" dirty="0"/>
          </a:p>
        </p:txBody>
      </p:sp>
      <p:sp>
        <p:nvSpPr>
          <p:cNvPr id="4" name="Date Placeholder 3">
            <a:extLst>
              <a:ext uri="{FF2B5EF4-FFF2-40B4-BE49-F238E27FC236}">
                <a16:creationId xmlns:a16="http://schemas.microsoft.com/office/drawing/2014/main" id="{6036CB2E-E971-40B6-B278-ECB42E820A5E}"/>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E45D3616-848B-460D-98B2-F96847A3847F}"/>
              </a:ext>
            </a:extLst>
          </p:cNvPr>
          <p:cNvSpPr>
            <a:spLocks noGrp="1"/>
          </p:cNvSpPr>
          <p:nvPr>
            <p:ph type="sldNum" sz="quarter" idx="4"/>
          </p:nvPr>
        </p:nvSpPr>
        <p:spPr/>
        <p:txBody>
          <a:bodyPr/>
          <a:lstStyle/>
          <a:p>
            <a:fld id="{5306AC46-015F-6E44-B83A-36E79AEF5356}" type="slidenum">
              <a:rPr lang="en-GB" smtClean="0"/>
              <a:pPr/>
              <a:t>8</a:t>
            </a:fld>
            <a:endParaRPr lang="en-GB" dirty="0"/>
          </a:p>
        </p:txBody>
      </p:sp>
      <p:sp>
        <p:nvSpPr>
          <p:cNvPr id="6" name="Footer Placeholder 5">
            <a:extLst>
              <a:ext uri="{FF2B5EF4-FFF2-40B4-BE49-F238E27FC236}">
                <a16:creationId xmlns:a16="http://schemas.microsoft.com/office/drawing/2014/main" id="{512EE893-4810-47F5-A4E3-753B1DAEE93B}"/>
              </a:ext>
            </a:extLst>
          </p:cNvPr>
          <p:cNvSpPr>
            <a:spLocks noGrp="1"/>
          </p:cNvSpPr>
          <p:nvPr>
            <p:ph type="ftr" sz="quarter" idx="3"/>
          </p:nvPr>
        </p:nvSpPr>
        <p:spPr/>
        <p:txBody>
          <a:bodyPr/>
          <a:lstStyle/>
          <a:p>
            <a:r>
              <a:rPr lang="en-GB"/>
              <a:t>LUMC Willem-Alexander Kinderziekenhuis</a:t>
            </a:r>
            <a:endParaRPr lang="en-GB" dirty="0"/>
          </a:p>
        </p:txBody>
      </p:sp>
      <p:sp>
        <p:nvSpPr>
          <p:cNvPr id="8" name="TextBox 7">
            <a:extLst>
              <a:ext uri="{FF2B5EF4-FFF2-40B4-BE49-F238E27FC236}">
                <a16:creationId xmlns:a16="http://schemas.microsoft.com/office/drawing/2014/main" id="{2E29FE26-C601-4EDD-A424-5BEB38A246E9}"/>
              </a:ext>
            </a:extLst>
          </p:cNvPr>
          <p:cNvSpPr txBox="1"/>
          <p:nvPr/>
        </p:nvSpPr>
        <p:spPr>
          <a:xfrm>
            <a:off x="1109132" y="2624354"/>
            <a:ext cx="7947781" cy="1938992"/>
          </a:xfrm>
          <a:prstGeom prst="rect">
            <a:avLst/>
          </a:prstGeom>
          <a:noFill/>
        </p:spPr>
        <p:txBody>
          <a:bodyPr wrap="square">
            <a:spAutoFit/>
          </a:bodyPr>
          <a:lstStyle/>
          <a:p>
            <a:r>
              <a:rPr lang="nl-NL" sz="2400" b="0" i="1" u="none" strike="noStrike" baseline="0" dirty="0">
                <a:solidFill>
                  <a:prstClr val="black"/>
                </a:solidFill>
                <a:latin typeface="Calibri" panose="020F0502020204030204" pitchFamily="34" charset="0"/>
              </a:rPr>
              <a:t>“Samendoen met de verpleging ...  denk ik ook dat heel goed is, waarbij iedereen met wie je samenwerkt ook goed weet wat je aan het doen bent, en wat dan de moeilijkheid is. Ik denk dat dat bijdraagt aan dat je het zo soepel mogelijk kan doen. Dat wordt ook niet vaak gedaan.” </a:t>
            </a:r>
          </a:p>
        </p:txBody>
      </p:sp>
    </p:spTree>
    <p:extLst>
      <p:ext uri="{BB962C8B-B14F-4D97-AF65-F5344CB8AC3E}">
        <p14:creationId xmlns:p14="http://schemas.microsoft.com/office/powerpoint/2010/main" val="354192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B957-E919-4512-9557-20CB7412A348}"/>
              </a:ext>
            </a:extLst>
          </p:cNvPr>
          <p:cNvSpPr>
            <a:spLocks noGrp="1"/>
          </p:cNvSpPr>
          <p:nvPr>
            <p:ph type="title"/>
          </p:nvPr>
        </p:nvSpPr>
        <p:spPr/>
        <p:txBody>
          <a:bodyPr/>
          <a:lstStyle/>
          <a:p>
            <a:r>
              <a:rPr lang="en-US" dirty="0" err="1"/>
              <a:t>Voordelen</a:t>
            </a:r>
            <a:r>
              <a:rPr lang="en-US" dirty="0"/>
              <a:t> van video-</a:t>
            </a:r>
            <a:r>
              <a:rPr lang="en-US" dirty="0" err="1"/>
              <a:t>reflectie</a:t>
            </a:r>
            <a:endParaRPr lang="nl-NL" dirty="0"/>
          </a:p>
        </p:txBody>
      </p:sp>
      <p:sp>
        <p:nvSpPr>
          <p:cNvPr id="4" name="Date Placeholder 3">
            <a:extLst>
              <a:ext uri="{FF2B5EF4-FFF2-40B4-BE49-F238E27FC236}">
                <a16:creationId xmlns:a16="http://schemas.microsoft.com/office/drawing/2014/main" id="{D2500D0E-845E-4F2F-A170-440484AB9061}"/>
              </a:ext>
            </a:extLst>
          </p:cNvPr>
          <p:cNvSpPr>
            <a:spLocks noGrp="1"/>
          </p:cNvSpPr>
          <p:nvPr>
            <p:ph type="dt" sz="half" idx="2"/>
          </p:nvPr>
        </p:nvSpPr>
        <p:spPr/>
        <p:txBody>
          <a:bodyPr/>
          <a:lstStyle/>
          <a:p>
            <a:fld id="{9DC78F07-1A48-F647-9D58-4B23EF4EE06C}" type="datetime5">
              <a:rPr lang="nl-NL" smtClean="0"/>
              <a:t>30-nov-22</a:t>
            </a:fld>
            <a:endParaRPr lang="en-GB" dirty="0"/>
          </a:p>
        </p:txBody>
      </p:sp>
      <p:sp>
        <p:nvSpPr>
          <p:cNvPr id="5" name="Slide Number Placeholder 4">
            <a:extLst>
              <a:ext uri="{FF2B5EF4-FFF2-40B4-BE49-F238E27FC236}">
                <a16:creationId xmlns:a16="http://schemas.microsoft.com/office/drawing/2014/main" id="{D0471131-E486-42DD-87F7-E247ECF95E21}"/>
              </a:ext>
            </a:extLst>
          </p:cNvPr>
          <p:cNvSpPr>
            <a:spLocks noGrp="1"/>
          </p:cNvSpPr>
          <p:nvPr>
            <p:ph type="sldNum" sz="quarter" idx="4"/>
          </p:nvPr>
        </p:nvSpPr>
        <p:spPr/>
        <p:txBody>
          <a:bodyPr/>
          <a:lstStyle/>
          <a:p>
            <a:fld id="{5306AC46-015F-6E44-B83A-36E79AEF5356}" type="slidenum">
              <a:rPr lang="en-GB" smtClean="0"/>
              <a:pPr/>
              <a:t>9</a:t>
            </a:fld>
            <a:endParaRPr lang="en-GB" dirty="0"/>
          </a:p>
        </p:txBody>
      </p:sp>
      <p:sp>
        <p:nvSpPr>
          <p:cNvPr id="6" name="Footer Placeholder 5">
            <a:extLst>
              <a:ext uri="{FF2B5EF4-FFF2-40B4-BE49-F238E27FC236}">
                <a16:creationId xmlns:a16="http://schemas.microsoft.com/office/drawing/2014/main" id="{6EA9F2A2-605F-44EF-95EA-5E91CF806022}"/>
              </a:ext>
            </a:extLst>
          </p:cNvPr>
          <p:cNvSpPr>
            <a:spLocks noGrp="1"/>
          </p:cNvSpPr>
          <p:nvPr>
            <p:ph type="ftr" sz="quarter" idx="3"/>
          </p:nvPr>
        </p:nvSpPr>
        <p:spPr/>
        <p:txBody>
          <a:bodyPr/>
          <a:lstStyle/>
          <a:p>
            <a:r>
              <a:rPr lang="en-GB"/>
              <a:t>LUMC Willem-Alexander Kinderziekenhuis</a:t>
            </a:r>
            <a:endParaRPr lang="en-GB" dirty="0"/>
          </a:p>
        </p:txBody>
      </p:sp>
      <p:sp>
        <p:nvSpPr>
          <p:cNvPr id="7" name="Content Placeholder 2">
            <a:extLst>
              <a:ext uri="{FF2B5EF4-FFF2-40B4-BE49-F238E27FC236}">
                <a16:creationId xmlns:a16="http://schemas.microsoft.com/office/drawing/2014/main" id="{57DEC354-A3D3-41C2-90B5-58C8A707368C}"/>
              </a:ext>
            </a:extLst>
          </p:cNvPr>
          <p:cNvSpPr>
            <a:spLocks noGrp="1"/>
          </p:cNvSpPr>
          <p:nvPr>
            <p:ph idx="1"/>
          </p:nvPr>
        </p:nvSpPr>
        <p:spPr>
          <a:xfrm>
            <a:off x="566738" y="1144588"/>
            <a:ext cx="8291512" cy="5113337"/>
          </a:xfrm>
        </p:spPr>
        <p:txBody>
          <a:bodyPr/>
          <a:lstStyle/>
          <a:p>
            <a:pPr marL="342900" indent="-342900">
              <a:buFont typeface="Arial" panose="020B0604020202020204" pitchFamily="34" charset="0"/>
              <a:buChar char="•"/>
            </a:pPr>
            <a:r>
              <a:rPr lang="nl-NL" dirty="0"/>
              <a:t>Objectieve data </a:t>
            </a:r>
            <a:r>
              <a:rPr lang="nl-NL" dirty="0">
                <a:sym typeface="Wingdings" pitchFamily="2" charset="2"/>
              </a:rPr>
              <a:t> geen ‘</a:t>
            </a:r>
            <a:r>
              <a:rPr lang="nl-NL" dirty="0" err="1">
                <a:sym typeface="Wingdings" pitchFamily="2" charset="2"/>
              </a:rPr>
              <a:t>recall</a:t>
            </a:r>
            <a:r>
              <a:rPr lang="nl-NL" dirty="0">
                <a:sym typeface="Wingdings" pitchFamily="2" charset="2"/>
              </a:rPr>
              <a:t> bias.’</a:t>
            </a:r>
            <a:endParaRPr lang="nl-NL" dirty="0"/>
          </a:p>
          <a:p>
            <a:pPr marL="342900" lvl="1" indent="-342900">
              <a:buFont typeface="Arial" panose="020B0604020202020204" pitchFamily="34" charset="0"/>
              <a:buChar char="•"/>
            </a:pPr>
            <a:r>
              <a:rPr lang="nl-NL" dirty="0"/>
              <a:t>Andere zorgverleners kunnen meeprofiteren</a:t>
            </a:r>
          </a:p>
          <a:p>
            <a:pPr marL="342900" lvl="1" indent="-342900">
              <a:buFont typeface="Arial" panose="020B0604020202020204" pitchFamily="34" charset="0"/>
              <a:buChar char="•"/>
            </a:pPr>
            <a:r>
              <a:rPr lang="nl-NL" dirty="0"/>
              <a:t>Nieuwe inzichten/manieren.</a:t>
            </a:r>
          </a:p>
          <a:p>
            <a:pPr marL="342900" lvl="1" indent="-342900">
              <a:buFont typeface="Arial" panose="020B0604020202020204" pitchFamily="34" charset="0"/>
              <a:buChar char="•"/>
            </a:pPr>
            <a:r>
              <a:rPr lang="nl-NL" dirty="0"/>
              <a:t>Verbeterde samenwerking.</a:t>
            </a:r>
          </a:p>
          <a:p>
            <a:pPr marL="342900" lvl="1" indent="-342900">
              <a:buFont typeface="Arial" panose="020B0604020202020204" pitchFamily="34" charset="0"/>
              <a:buChar char="•"/>
            </a:pPr>
            <a:r>
              <a:rPr lang="nl-NL" dirty="0"/>
              <a:t>Kritische evaluatie van geleverde zorg </a:t>
            </a:r>
            <a:r>
              <a:rPr lang="nl-NL" dirty="0">
                <a:sym typeface="Wingdings" pitchFamily="2" charset="2"/>
              </a:rPr>
              <a:t> verbetering op lange termijn</a:t>
            </a:r>
            <a:endParaRPr lang="nl-NL" dirty="0"/>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r>
              <a:rPr lang="nl-NL" sz="1800" b="0" i="1" u="none" strike="noStrike" baseline="0" dirty="0">
                <a:solidFill>
                  <a:prstClr val="black"/>
                </a:solidFill>
                <a:latin typeface="Calibri" panose="020F0502020204030204" pitchFamily="34" charset="0"/>
              </a:rPr>
              <a:t>“Ik denk dat dat het heel leuk is, verpleegkundigen zijn veel ervarener en letten op veel meer dingen. Het is vooral een moment dat zij ons dan feedback kunnen geven denk ik, en dat is zo leuk dat het zo gezamenlijk gebeurt.”</a:t>
            </a:r>
          </a:p>
          <a:p>
            <a:pPr marL="342900" indent="-342900">
              <a:buFont typeface="Arial" panose="020B0604020202020204" pitchFamily="34" charset="0"/>
              <a:buChar char="•"/>
            </a:pPr>
            <a:endParaRPr lang="nl-NL" sz="1800" dirty="0">
              <a:solidFill>
                <a:prstClr val="black"/>
              </a:solidFill>
              <a:latin typeface="Calibri" panose="020F0502020204030204" pitchFamily="34" charset="0"/>
            </a:endParaRPr>
          </a:p>
          <a:p>
            <a:pPr marL="342900" indent="-342900">
              <a:buFont typeface="Arial" panose="020B0604020202020204" pitchFamily="34" charset="0"/>
              <a:buChar char="•"/>
            </a:pPr>
            <a:r>
              <a:rPr lang="nl-NL" sz="1800" b="0" i="1" u="none" strike="noStrike" baseline="0" dirty="0">
                <a:solidFill>
                  <a:prstClr val="black"/>
                </a:solidFill>
                <a:latin typeface="Calibri" panose="020F0502020204030204" pitchFamily="34" charset="0"/>
              </a:rPr>
              <a:t>“Bijvoorbeeld met die naalden laatst, dat een paar artsen naalden hergebruikten en dat wij zeggen, ja een naald eruit is een nieuwe naald. Toen dacht ik wow, anders kom je daar niet eens achter, dat het zo gebeurt. Dus ik vind het juist wel goed dat het gemend is. En qua sfeer vind ik het ook wel juist leuk met elkaar.”</a:t>
            </a:r>
            <a:endParaRPr lang="nl-NL" i="1" dirty="0"/>
          </a:p>
          <a:p>
            <a:pPr marL="342900" indent="-342900">
              <a:buFont typeface="Arial" panose="020B0604020202020204" pitchFamily="34" charset="0"/>
              <a:buChar char="•"/>
            </a:pPr>
            <a:endParaRPr lang="nl-NL" dirty="0"/>
          </a:p>
        </p:txBody>
      </p:sp>
      <p:pic>
        <p:nvPicPr>
          <p:cNvPr id="8" name="Picture 7">
            <a:extLst>
              <a:ext uri="{FF2B5EF4-FFF2-40B4-BE49-F238E27FC236}">
                <a16:creationId xmlns:a16="http://schemas.microsoft.com/office/drawing/2014/main" id="{56835741-B69D-4D16-98F8-81731DF9C71A}"/>
              </a:ext>
            </a:extLst>
          </p:cNvPr>
          <p:cNvPicPr>
            <a:picLocks noChangeAspect="1"/>
          </p:cNvPicPr>
          <p:nvPr/>
        </p:nvPicPr>
        <p:blipFill>
          <a:blip r:embed="rId3"/>
          <a:stretch>
            <a:fillRect/>
          </a:stretch>
        </p:blipFill>
        <p:spPr>
          <a:xfrm>
            <a:off x="6553200" y="1373586"/>
            <a:ext cx="2101850" cy="1183342"/>
          </a:xfrm>
          <a:prstGeom prst="rect">
            <a:avLst/>
          </a:prstGeom>
        </p:spPr>
      </p:pic>
    </p:spTree>
    <p:extLst>
      <p:ext uri="{BB962C8B-B14F-4D97-AF65-F5344CB8AC3E}">
        <p14:creationId xmlns:p14="http://schemas.microsoft.com/office/powerpoint/2010/main" val="2332360825"/>
      </p:ext>
    </p:extLst>
  </p:cSld>
  <p:clrMapOvr>
    <a:masterClrMapping/>
  </p:clrMapOvr>
</p:sld>
</file>

<file path=ppt/theme/theme1.xml><?xml version="1.0" encoding="utf-8"?>
<a:theme xmlns:a="http://schemas.openxmlformats.org/drawingml/2006/main" name="LUMC WAKZ Basispresentatie_NL">
  <a:themeElements>
    <a:clrScheme name="Aangepast 30">
      <a:dk1>
        <a:srgbClr val="003C66"/>
      </a:dk1>
      <a:lt1>
        <a:srgbClr val="FFFFFF"/>
      </a:lt1>
      <a:dk2>
        <a:srgbClr val="FFFFFF"/>
      </a:dk2>
      <a:lt2>
        <a:srgbClr val="003C7D"/>
      </a:lt2>
      <a:accent1>
        <a:srgbClr val="007CC2"/>
      </a:accent1>
      <a:accent2>
        <a:srgbClr val="009FBD"/>
      </a:accent2>
      <a:accent3>
        <a:srgbClr val="6E90A6"/>
      </a:accent3>
      <a:accent4>
        <a:srgbClr val="E3004F"/>
      </a:accent4>
      <a:accent5>
        <a:srgbClr val="C0965C"/>
      </a:accent5>
      <a:accent6>
        <a:srgbClr val="000000"/>
      </a:accent6>
      <a:hlink>
        <a:srgbClr val="1161C6"/>
      </a:hlink>
      <a:folHlink>
        <a:srgbClr val="E300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Default Design 1">
        <a:dk1>
          <a:srgbClr val="101463"/>
        </a:dk1>
        <a:lt1>
          <a:srgbClr val="FFFFFF"/>
        </a:lt1>
        <a:dk2>
          <a:srgbClr val="B5E7FF"/>
        </a:dk2>
        <a:lt2>
          <a:srgbClr val="111166"/>
        </a:lt2>
        <a:accent1>
          <a:srgbClr val="119DF9"/>
        </a:accent1>
        <a:accent2>
          <a:srgbClr val="117FE4"/>
        </a:accent2>
        <a:accent3>
          <a:srgbClr val="D7F1FF"/>
        </a:accent3>
        <a:accent4>
          <a:srgbClr val="DADADA"/>
        </a:accent4>
        <a:accent5>
          <a:srgbClr val="AACCFB"/>
        </a:accent5>
        <a:accent6>
          <a:srgbClr val="0E72CF"/>
        </a:accent6>
        <a:hlink>
          <a:srgbClr val="1161C6"/>
        </a:hlink>
        <a:folHlink>
          <a:srgbClr val="114DB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UMC WAKZ Basispresentatie_NL.potx" id="{EB4F53B0-07F2-4E34-980C-25CC7A7700AE}" vid="{815111B7-241C-4F70-AF56-28A9B77E88EB}"/>
    </a:ext>
  </a:ext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LUMC WAKZ Basispresentatie_NL</Template>
  <TotalTime>4956</TotalTime>
  <Words>2713</Words>
  <Application>Microsoft Office PowerPoint</Application>
  <PresentationFormat>On-screen Show (4:3)</PresentationFormat>
  <Paragraphs>307</Paragraphs>
  <Slides>22</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Courier New</vt:lpstr>
      <vt:lpstr>Times</vt:lpstr>
      <vt:lpstr>Wingdings</vt:lpstr>
      <vt:lpstr>LUMC WAKZ Basispresentatie_NL</vt:lpstr>
      <vt:lpstr>Het opnemen van en reflecteren op (acute) medische procedures op de IC | ?? NAAM project? Neoflix 2.0</vt:lpstr>
      <vt:lpstr>Wat is videoreflectie?</vt:lpstr>
      <vt:lpstr>Introductie</vt:lpstr>
      <vt:lpstr>Formule 1</vt:lpstr>
      <vt:lpstr>Formule 1</vt:lpstr>
      <vt:lpstr>Formule 1</vt:lpstr>
      <vt:lpstr>VIDEO-REFLECTIE</vt:lpstr>
      <vt:lpstr>PowerPoint Presentation</vt:lpstr>
      <vt:lpstr>Voordelen van video-reflectie</vt:lpstr>
      <vt:lpstr>Voorwaarden (1)</vt:lpstr>
      <vt:lpstr>Voorwaarden</vt:lpstr>
      <vt:lpstr>Voorbereiding</vt:lpstr>
      <vt:lpstr>Voorwaarden (2)</vt:lpstr>
      <vt:lpstr>Safety-I</vt:lpstr>
      <vt:lpstr>Safety-II</vt:lpstr>
      <vt:lpstr>Videoreflectie</vt:lpstr>
      <vt:lpstr>Voordelen video opnames en reflectie</vt:lpstr>
      <vt:lpstr>Resultaten studies</vt:lpstr>
      <vt:lpstr>Video-reflectie IC</vt:lpstr>
      <vt:lpstr>Conclusie</vt:lpstr>
      <vt:lpstr>PowerPoint Presentation</vt:lpstr>
      <vt:lpstr>Referenties </vt:lpstr>
    </vt:vector>
  </TitlesOfParts>
  <Company>LUMC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sjjansen</dc:creator>
  <cp:lastModifiedBy>Heesters, V. (WAKZ)</cp:lastModifiedBy>
  <cp:revision>634</cp:revision>
  <dcterms:created xsi:type="dcterms:W3CDTF">2018-11-26T14:17:47Z</dcterms:created>
  <dcterms:modified xsi:type="dcterms:W3CDTF">2022-11-30T14:06:18Z</dcterms:modified>
</cp:coreProperties>
</file>